
<file path=[Content_Types].xml><?xml version="1.0" encoding="utf-8"?>
<Types xmlns="http://schemas.openxmlformats.org/package/2006/content-types">
  <Default Extension="png" ContentType="image/png"/>
  <Default Extension="pdf" ContentType="application/pd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4"/>
  </p:notesMasterIdLst>
  <p:handoutMasterIdLst>
    <p:handoutMasterId r:id="rId15"/>
  </p:handoutMasterIdLst>
  <p:sldIdLst>
    <p:sldId id="256" r:id="rId2"/>
    <p:sldId id="257" r:id="rId3"/>
    <p:sldId id="258" r:id="rId4"/>
    <p:sldId id="259" r:id="rId5"/>
    <p:sldId id="261" r:id="rId6"/>
    <p:sldId id="262" r:id="rId7"/>
    <p:sldId id="263" r:id="rId8"/>
    <p:sldId id="265" r:id="rId9"/>
    <p:sldId id="266" r:id="rId10"/>
    <p:sldId id="267" r:id="rId11"/>
    <p:sldId id="268" r:id="rId12"/>
    <p:sldId id="269" r:id="rId13"/>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varScale="1">
        <p:scale>
          <a:sx n="103" d="100"/>
          <a:sy n="103" d="100"/>
        </p:scale>
        <p:origin x="-1134" y="-90"/>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67B9C961-07D4-1C41-B8F8-1F6937685E04}" type="datetimeFigureOut">
              <a:rPr lang="en-US" smtClean="0"/>
              <a:pPr/>
              <a:t>4/14/2014</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31E0263C-EEF2-5449-9F68-BB483221B95C}" type="slidenum">
              <a:rPr lang="en-US" smtClean="0"/>
              <a:pPr/>
              <a:t>‹#›</a:t>
            </a:fld>
            <a:endParaRPr lang="en-US"/>
          </a:p>
        </p:txBody>
      </p:sp>
    </p:spTree>
    <p:extLst>
      <p:ext uri="{BB962C8B-B14F-4D97-AF65-F5344CB8AC3E}">
        <p14:creationId xmlns:p14="http://schemas.microsoft.com/office/powerpoint/2010/main" val="1478742868"/>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0FA760A-56D6-5C42-AA72-C7249A3D5C98}" type="datetimeFigureOut">
              <a:rPr lang="en-US" smtClean="0"/>
              <a:pPr/>
              <a:t>4/14/2014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063C68D-8188-0249-ABE0-691158AA710E}" type="slidenum">
              <a:rPr lang="en-US" smtClean="0"/>
              <a:pPr/>
              <a:t>‹#›</a:t>
            </a:fld>
            <a:endParaRPr lang="en-US"/>
          </a:p>
        </p:txBody>
      </p:sp>
    </p:spTree>
    <p:extLst>
      <p:ext uri="{BB962C8B-B14F-4D97-AF65-F5344CB8AC3E}">
        <p14:creationId xmlns:p14="http://schemas.microsoft.com/office/powerpoint/2010/main" val="901275402"/>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2.pd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4" name="Rectangle 3"/>
          <p:cNvSpPr/>
          <p:nvPr userDrawn="1"/>
        </p:nvSpPr>
        <p:spPr>
          <a:xfrm>
            <a:off x="0" y="0"/>
            <a:ext cx="9144000" cy="6858000"/>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455493" y="2254394"/>
            <a:ext cx="7772400" cy="2771671"/>
          </a:xfrm>
        </p:spPr>
        <p:txBody>
          <a:bodyPr>
            <a:normAutofit/>
          </a:bodyPr>
          <a:lstStyle>
            <a:lvl1pPr algn="l">
              <a:defRPr sz="4000">
                <a:solidFill>
                  <a:schemeClr val="bg1"/>
                </a:solidFill>
                <a:latin typeface="Arial"/>
                <a:cs typeface="Arial"/>
              </a:defRPr>
            </a:lvl1pPr>
          </a:lstStyle>
          <a:p>
            <a:r>
              <a:rPr lang="en-GB" dirty="0" smtClean="0"/>
              <a:t>Click to edit Master title style</a:t>
            </a:r>
            <a:endParaRPr lang="en-US" dirty="0"/>
          </a:p>
        </p:txBody>
      </p:sp>
      <p:pic>
        <p:nvPicPr>
          <p:cNvPr id="5" name="Picture 4" descr="rajar_master_green_logo_nostrap.eps"/>
          <p:cNvPicPr>
            <a:picLocks noChangeAspect="1"/>
          </p:cNvPicPr>
          <p:nvPr userDrawn="1"/>
        </p:nvPicPr>
        <mc:AlternateContent xmlns:mc="http://schemas.openxmlformats.org/markup-compatibility/2006">
          <mc:Choice xmlns:ma="http://schemas.microsoft.com/office/mac/drawingml/2008/main" xmlns:mv="urn:schemas-microsoft-com:mac:vml" xmlns="" Requires="ma">
            <p:blipFill>
              <a:blip r:embed="rId2"/>
              <a:stretch>
                <a:fillRect/>
              </a:stretch>
            </p:blipFill>
          </mc:Choice>
          <mc:Fallback>
            <p:blipFill>
              <a:blip r:embed="rId3"/>
              <a:stretch>
                <a:fillRect/>
              </a:stretch>
            </p:blipFill>
          </mc:Fallback>
        </mc:AlternateContent>
        <p:spPr>
          <a:xfrm>
            <a:off x="7184971" y="191230"/>
            <a:ext cx="1472973" cy="574819"/>
          </a:xfrm>
          <a:prstGeom prst="rect">
            <a:avLst/>
          </a:prstGeom>
        </p:spPr>
      </p:pic>
      <p:cxnSp>
        <p:nvCxnSpPr>
          <p:cNvPr id="7" name="Straight Connector 6"/>
          <p:cNvCxnSpPr/>
          <p:nvPr userDrawn="1"/>
        </p:nvCxnSpPr>
        <p:spPr>
          <a:xfrm>
            <a:off x="457200" y="928104"/>
            <a:ext cx="8229600" cy="1588"/>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8" name="Date Placeholder 3"/>
          <p:cNvSpPr txBox="1">
            <a:spLocks/>
          </p:cNvSpPr>
          <p:nvPr userDrawn="1"/>
        </p:nvSpPr>
        <p:spPr>
          <a:xfrm>
            <a:off x="375561" y="6356350"/>
            <a:ext cx="2133600" cy="365125"/>
          </a:xfrm>
          <a:prstGeom prst="rect">
            <a:avLst/>
          </a:prstGeom>
        </p:spPr>
        <p:txBody>
          <a:bodyPr vert="horz" lIns="91440" tIns="45720" rIns="91440" bIns="45720" rtlCol="0" anchor="ctr"/>
          <a:lstStyle>
            <a:lvl1pPr algn="r">
              <a:defRPr sz="1200">
                <a:solidFill>
                  <a:schemeClr val="bg1"/>
                </a:solidFill>
              </a:defRPr>
            </a:lvl1p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err="1" smtClean="0">
                <a:ln>
                  <a:noFill/>
                </a:ln>
                <a:solidFill>
                  <a:schemeClr val="bg1"/>
                </a:solidFill>
                <a:effectLst/>
                <a:uLnTx/>
                <a:uFillTx/>
                <a:latin typeface="Arial"/>
                <a:ea typeface="+mn-ea"/>
                <a:cs typeface="Arial"/>
              </a:rPr>
              <a:t>www.rajar.co.uk</a:t>
            </a:r>
            <a:endParaRPr kumimoji="0" lang="en-US" sz="1000" b="0" i="0" u="none" strike="noStrike" kern="1200" cap="none" spc="0" normalizeH="0" baseline="0" noProof="0" dirty="0" smtClean="0">
              <a:ln>
                <a:noFill/>
              </a:ln>
              <a:solidFill>
                <a:schemeClr val="bg1"/>
              </a:solidFill>
              <a:effectLst/>
              <a:uLnTx/>
              <a:uFillTx/>
              <a:latin typeface="Arial"/>
              <a:ea typeface="+mn-ea"/>
              <a:cs typeface="Arial"/>
            </a:endParaRPr>
          </a:p>
        </p:txBody>
      </p:sp>
      <p:cxnSp>
        <p:nvCxnSpPr>
          <p:cNvPr id="11" name="Straight Connector 10"/>
          <p:cNvCxnSpPr/>
          <p:nvPr userDrawn="1"/>
        </p:nvCxnSpPr>
        <p:spPr>
          <a:xfrm>
            <a:off x="457200" y="6430015"/>
            <a:ext cx="8229600" cy="1588"/>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Tree>
  </p:cSld>
  <p:clrMapOvr>
    <a:masterClrMapping/>
  </p:clrMapOvr>
  <p:transition spd="med">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10" name="Text Placeholder 9"/>
          <p:cNvSpPr>
            <a:spLocks noGrp="1"/>
          </p:cNvSpPr>
          <p:nvPr>
            <p:ph type="body" sz="quarter" idx="10" hasCustomPrompt="1"/>
          </p:nvPr>
        </p:nvSpPr>
        <p:spPr>
          <a:xfrm>
            <a:off x="454025" y="1096027"/>
            <a:ext cx="8202613" cy="5132388"/>
          </a:xfrm>
        </p:spPr>
        <p:txBody>
          <a:bodyPr lIns="0" tIns="0" rIns="0"/>
          <a:lstStyle/>
          <a:p>
            <a:pPr lvl="0"/>
            <a:r>
              <a:rPr lang="en-GB" dirty="0" smtClean="0"/>
              <a:t>Click to edit Master text slide</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US" dirty="0"/>
          </a:p>
        </p:txBody>
      </p:sp>
      <p:sp>
        <p:nvSpPr>
          <p:cNvPr id="8" name="Text Placeholder 7"/>
          <p:cNvSpPr>
            <a:spLocks noGrp="1"/>
          </p:cNvSpPr>
          <p:nvPr>
            <p:ph type="body" sz="quarter" idx="11"/>
          </p:nvPr>
        </p:nvSpPr>
        <p:spPr>
          <a:xfrm>
            <a:off x="454025" y="286564"/>
            <a:ext cx="6970713" cy="476250"/>
          </a:xfrm>
        </p:spPr>
        <p:txBody>
          <a:bodyPr lIns="0" rIns="0" bIns="0">
            <a:normAutofit/>
          </a:bodyPr>
          <a:lstStyle>
            <a:lvl1pPr>
              <a:buNone/>
              <a:defRPr sz="1800"/>
            </a:lvl1pPr>
          </a:lstStyle>
          <a:p>
            <a:pPr lvl="0"/>
            <a:r>
              <a:rPr lang="en-GB" dirty="0" smtClean="0"/>
              <a:t>Click to edit Master text styles</a:t>
            </a:r>
            <a:endParaRPr lang="en-US" dirty="0"/>
          </a:p>
        </p:txBody>
      </p:sp>
      <p:sp>
        <p:nvSpPr>
          <p:cNvPr id="11" name="Slide Number Placeholder 9"/>
          <p:cNvSpPr>
            <a:spLocks noGrp="1"/>
          </p:cNvSpPr>
          <p:nvPr>
            <p:ph type="sldNum" sz="quarter" idx="4"/>
          </p:nvPr>
        </p:nvSpPr>
        <p:spPr>
          <a:xfrm>
            <a:off x="6637869" y="6356350"/>
            <a:ext cx="2133600" cy="365125"/>
          </a:xfrm>
          <a:prstGeom prst="rect">
            <a:avLst/>
          </a:prstGeom>
        </p:spPr>
        <p:txBody>
          <a:bodyPr vert="horz" lIns="91440" tIns="45720" rIns="91440" bIns="45720" rtlCol="0" anchor="ctr"/>
          <a:lstStyle>
            <a:lvl1pPr algn="r">
              <a:defRPr sz="1000">
                <a:solidFill>
                  <a:schemeClr val="tx1"/>
                </a:solidFill>
                <a:latin typeface="Arial"/>
                <a:cs typeface="Arial"/>
              </a:defRPr>
            </a:lvl1pPr>
          </a:lstStyle>
          <a:p>
            <a:fld id="{35188F81-93B2-DB45-9FE6-0D558ECC77D3}" type="slidenum">
              <a:rPr lang="en-US" smtClean="0"/>
              <a:pPr/>
              <a:t>‹#›</a:t>
            </a:fld>
            <a:endParaRPr lang="en-US"/>
          </a:p>
        </p:txBody>
      </p:sp>
    </p:spTree>
  </p:cSld>
  <p:clrMapOvr>
    <a:masterClrMapping/>
  </p:clrMapOvr>
  <p:transition spd="med">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7" name="Content Placeholder 2"/>
          <p:cNvSpPr>
            <a:spLocks noGrp="1"/>
          </p:cNvSpPr>
          <p:nvPr>
            <p:ph idx="1" hasCustomPrompt="1"/>
          </p:nvPr>
        </p:nvSpPr>
        <p:spPr>
          <a:xfrm>
            <a:off x="450757" y="1092280"/>
            <a:ext cx="8229600" cy="5033884"/>
          </a:xfrm>
        </p:spPr>
        <p:txBody>
          <a:bodyPr tIns="0" rIns="0"/>
          <a:lstStyle>
            <a:lvl1pPr>
              <a:defRPr baseline="0"/>
            </a:lvl1pPr>
          </a:lstStyle>
          <a:p>
            <a:pPr lvl="0"/>
            <a:r>
              <a:rPr lang="en-GB" dirty="0" smtClean="0"/>
              <a:t>Click to edit text and chart slide</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US" dirty="0"/>
          </a:p>
        </p:txBody>
      </p:sp>
      <p:sp>
        <p:nvSpPr>
          <p:cNvPr id="5" name="Text Placeholder 7"/>
          <p:cNvSpPr>
            <a:spLocks noGrp="1"/>
          </p:cNvSpPr>
          <p:nvPr>
            <p:ph type="body" sz="quarter" idx="11"/>
          </p:nvPr>
        </p:nvSpPr>
        <p:spPr>
          <a:xfrm>
            <a:off x="454025" y="286564"/>
            <a:ext cx="6970713" cy="476250"/>
          </a:xfrm>
        </p:spPr>
        <p:txBody>
          <a:bodyPr>
            <a:normAutofit/>
          </a:bodyPr>
          <a:lstStyle>
            <a:lvl1pPr>
              <a:buNone/>
              <a:defRPr sz="1800"/>
            </a:lvl1pPr>
          </a:lstStyle>
          <a:p>
            <a:pPr lvl="0"/>
            <a:r>
              <a:rPr lang="en-GB" dirty="0" smtClean="0"/>
              <a:t>Click to edit Master text styles</a:t>
            </a:r>
            <a:endParaRPr lang="en-US" dirty="0"/>
          </a:p>
        </p:txBody>
      </p:sp>
      <p:sp>
        <p:nvSpPr>
          <p:cNvPr id="6" name="Slide Number Placeholder 9"/>
          <p:cNvSpPr>
            <a:spLocks noGrp="1"/>
          </p:cNvSpPr>
          <p:nvPr>
            <p:ph type="sldNum" sz="quarter" idx="4"/>
          </p:nvPr>
        </p:nvSpPr>
        <p:spPr>
          <a:xfrm>
            <a:off x="6637869" y="6356350"/>
            <a:ext cx="2133600" cy="365125"/>
          </a:xfrm>
          <a:prstGeom prst="rect">
            <a:avLst/>
          </a:prstGeom>
        </p:spPr>
        <p:txBody>
          <a:bodyPr vert="horz" lIns="91440" tIns="45720" rIns="91440" bIns="45720" rtlCol="0" anchor="ctr"/>
          <a:lstStyle>
            <a:lvl1pPr algn="r">
              <a:defRPr sz="1000">
                <a:solidFill>
                  <a:schemeClr val="tx1"/>
                </a:solidFill>
                <a:latin typeface="Arial"/>
                <a:cs typeface="Arial"/>
              </a:defRPr>
            </a:lvl1pPr>
          </a:lstStyle>
          <a:p>
            <a:fld id="{35188F81-93B2-DB45-9FE6-0D558ECC77D3}" type="slidenum">
              <a:rPr lang="en-US" smtClean="0"/>
              <a:pPr/>
              <a:t>‹#›</a:t>
            </a:fld>
            <a:endParaRPr lang="en-US"/>
          </a:p>
        </p:txBody>
      </p:sp>
    </p:spTree>
  </p:cSld>
  <p:clrMapOvr>
    <a:masterClrMapping/>
  </p:clrMapOvr>
  <p:transition spd="med">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6" name="Title 1"/>
          <p:cNvSpPr>
            <a:spLocks noGrp="1"/>
          </p:cNvSpPr>
          <p:nvPr>
            <p:ph type="ctrTitle" hasCustomPrompt="1"/>
          </p:nvPr>
        </p:nvSpPr>
        <p:spPr>
          <a:xfrm>
            <a:off x="455493" y="2254394"/>
            <a:ext cx="7772400" cy="2771671"/>
          </a:xfrm>
        </p:spPr>
        <p:txBody>
          <a:bodyPr>
            <a:normAutofit/>
          </a:bodyPr>
          <a:lstStyle>
            <a:lvl1pPr algn="l">
              <a:defRPr sz="3000">
                <a:solidFill>
                  <a:srgbClr val="000000"/>
                </a:solidFill>
              </a:defRPr>
            </a:lvl1pPr>
          </a:lstStyle>
          <a:p>
            <a:r>
              <a:rPr lang="en-GB" dirty="0" smtClean="0"/>
              <a:t>Click to edit section title slide</a:t>
            </a:r>
            <a:endParaRPr lang="en-US" dirty="0"/>
          </a:p>
        </p:txBody>
      </p:sp>
      <p:sp>
        <p:nvSpPr>
          <p:cNvPr id="5" name="Text Placeholder 7"/>
          <p:cNvSpPr>
            <a:spLocks noGrp="1"/>
          </p:cNvSpPr>
          <p:nvPr>
            <p:ph type="body" sz="quarter" idx="11"/>
          </p:nvPr>
        </p:nvSpPr>
        <p:spPr>
          <a:xfrm>
            <a:off x="454025" y="286564"/>
            <a:ext cx="6970713" cy="476250"/>
          </a:xfrm>
        </p:spPr>
        <p:txBody>
          <a:bodyPr>
            <a:normAutofit/>
          </a:bodyPr>
          <a:lstStyle>
            <a:lvl1pPr>
              <a:buNone/>
              <a:defRPr sz="1800"/>
            </a:lvl1pPr>
          </a:lstStyle>
          <a:p>
            <a:pPr lvl="0"/>
            <a:r>
              <a:rPr lang="en-GB" dirty="0" smtClean="0"/>
              <a:t>Click to edit Master text styles</a:t>
            </a:r>
            <a:endParaRPr lang="en-US" dirty="0"/>
          </a:p>
        </p:txBody>
      </p:sp>
      <p:sp>
        <p:nvSpPr>
          <p:cNvPr id="7" name="Slide Number Placeholder 9"/>
          <p:cNvSpPr>
            <a:spLocks noGrp="1"/>
          </p:cNvSpPr>
          <p:nvPr>
            <p:ph type="sldNum" sz="quarter" idx="4"/>
          </p:nvPr>
        </p:nvSpPr>
        <p:spPr>
          <a:xfrm>
            <a:off x="6637869" y="6356350"/>
            <a:ext cx="2133600" cy="365125"/>
          </a:xfrm>
          <a:prstGeom prst="rect">
            <a:avLst/>
          </a:prstGeom>
        </p:spPr>
        <p:txBody>
          <a:bodyPr vert="horz" lIns="91440" tIns="45720" rIns="91440" bIns="45720" rtlCol="0" anchor="ctr"/>
          <a:lstStyle>
            <a:lvl1pPr algn="r">
              <a:defRPr sz="1000">
                <a:solidFill>
                  <a:schemeClr val="tx1"/>
                </a:solidFill>
                <a:latin typeface="Arial"/>
                <a:cs typeface="Arial"/>
              </a:defRPr>
            </a:lvl1pPr>
          </a:lstStyle>
          <a:p>
            <a:fld id="{35188F81-93B2-DB45-9FE6-0D558ECC77D3}" type="slidenum">
              <a:rPr lang="en-US" smtClean="0"/>
              <a:pPr/>
              <a:t>‹#›</a:t>
            </a:fld>
            <a:endParaRPr lang="en-US"/>
          </a:p>
        </p:txBody>
      </p:sp>
    </p:spTree>
  </p:cSld>
  <p:clrMapOvr>
    <a:masterClrMapping/>
  </p:clrMapOvr>
  <p:transition spd="med">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4" name="Text Placeholder 7"/>
          <p:cNvSpPr>
            <a:spLocks noGrp="1"/>
          </p:cNvSpPr>
          <p:nvPr>
            <p:ph type="body" sz="quarter" idx="11"/>
          </p:nvPr>
        </p:nvSpPr>
        <p:spPr>
          <a:xfrm>
            <a:off x="454025" y="286564"/>
            <a:ext cx="6970713" cy="476250"/>
          </a:xfrm>
        </p:spPr>
        <p:txBody>
          <a:bodyPr>
            <a:normAutofit/>
          </a:bodyPr>
          <a:lstStyle>
            <a:lvl1pPr>
              <a:buNone/>
              <a:defRPr sz="1800"/>
            </a:lvl1pPr>
          </a:lstStyle>
          <a:p>
            <a:pPr lvl="0"/>
            <a:r>
              <a:rPr lang="en-GB" dirty="0" smtClean="0"/>
              <a:t>Click to edit Master text styles</a:t>
            </a:r>
            <a:endParaRPr lang="en-US" dirty="0"/>
          </a:p>
        </p:txBody>
      </p:sp>
      <p:sp>
        <p:nvSpPr>
          <p:cNvPr id="5" name="Slide Number Placeholder 9"/>
          <p:cNvSpPr>
            <a:spLocks noGrp="1"/>
          </p:cNvSpPr>
          <p:nvPr>
            <p:ph type="sldNum" sz="quarter" idx="4"/>
          </p:nvPr>
        </p:nvSpPr>
        <p:spPr>
          <a:xfrm>
            <a:off x="6637869" y="6356350"/>
            <a:ext cx="2133600" cy="365125"/>
          </a:xfrm>
          <a:prstGeom prst="rect">
            <a:avLst/>
          </a:prstGeom>
        </p:spPr>
        <p:txBody>
          <a:bodyPr vert="horz" lIns="91440" tIns="45720" rIns="91440" bIns="45720" rtlCol="0" anchor="ctr"/>
          <a:lstStyle>
            <a:lvl1pPr algn="r">
              <a:defRPr sz="1000">
                <a:solidFill>
                  <a:schemeClr val="tx1"/>
                </a:solidFill>
                <a:latin typeface="Arial"/>
                <a:cs typeface="Arial"/>
              </a:defRPr>
            </a:lvl1pPr>
          </a:lstStyle>
          <a:p>
            <a:fld id="{35188F81-93B2-DB45-9FE6-0D558ECC77D3}" type="slidenum">
              <a:rPr lang="en-US" smtClean="0"/>
              <a:pPr/>
              <a:t>‹#›</a:t>
            </a:fld>
            <a:endParaRPr lang="en-US"/>
          </a:p>
        </p:txBody>
      </p:sp>
      <p:sp>
        <p:nvSpPr>
          <p:cNvPr id="6" name="Content Placeholder 2"/>
          <p:cNvSpPr>
            <a:spLocks noGrp="1"/>
          </p:cNvSpPr>
          <p:nvPr>
            <p:ph idx="1"/>
          </p:nvPr>
        </p:nvSpPr>
        <p:spPr>
          <a:xfrm>
            <a:off x="450757" y="1092280"/>
            <a:ext cx="8229600" cy="5033884"/>
          </a:xfrm>
        </p:spPr>
        <p:txBody>
          <a:bodyPr tIns="0" rIns="0"/>
          <a:lstStyle>
            <a:lvl1pPr>
              <a:defRPr baseline="0"/>
            </a:lvl1pPr>
          </a:lstStyle>
          <a:p>
            <a:pPr lvl="0"/>
            <a:endParaRPr lang="en-US" dirty="0"/>
          </a:p>
        </p:txBody>
      </p:sp>
    </p:spTree>
  </p:cSld>
  <p:clrMapOvr>
    <a:masterClrMapping/>
  </p:clrMapOvr>
  <p:transition spd="med">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cSld name="1_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38184821"/>
      </p:ext>
    </p:extLst>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1052799"/>
            <a:ext cx="8229600" cy="1143000"/>
          </a:xfrm>
          <a:prstGeom prst="rect">
            <a:avLst/>
          </a:prstGeom>
        </p:spPr>
        <p:txBody>
          <a:bodyPr vert="horz" lIns="0" tIns="0" rIns="0" bIns="0" rtlCol="0" anchor="t">
            <a:normAutofit/>
          </a:bodyPr>
          <a:lstStyle/>
          <a:p>
            <a:r>
              <a:rPr lang="en-GB" dirty="0" smtClean="0"/>
              <a:t>Click to edit Master title style</a:t>
            </a:r>
            <a:endParaRPr lang="en-US" dirty="0"/>
          </a:p>
        </p:txBody>
      </p:sp>
      <p:sp>
        <p:nvSpPr>
          <p:cNvPr id="3" name="Text Placeholder 2"/>
          <p:cNvSpPr>
            <a:spLocks noGrp="1"/>
          </p:cNvSpPr>
          <p:nvPr>
            <p:ph type="body" idx="1"/>
          </p:nvPr>
        </p:nvSpPr>
        <p:spPr>
          <a:xfrm>
            <a:off x="457200" y="2616616"/>
            <a:ext cx="8229600" cy="3533645"/>
          </a:xfrm>
          <a:prstGeom prst="rect">
            <a:avLst/>
          </a:prstGeom>
        </p:spPr>
        <p:txBody>
          <a:bodyPr vert="horz" lIns="0" tIns="0" rIns="0" bIns="0" rtlCol="0">
            <a:normAutofit/>
          </a:body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US" dirty="0"/>
          </a:p>
        </p:txBody>
      </p:sp>
      <p:cxnSp>
        <p:nvCxnSpPr>
          <p:cNvPr id="12" name="Straight Connector 11"/>
          <p:cNvCxnSpPr/>
          <p:nvPr userDrawn="1"/>
        </p:nvCxnSpPr>
        <p:spPr>
          <a:xfrm>
            <a:off x="457200" y="928104"/>
            <a:ext cx="8229600" cy="1588"/>
          </a:xfrm>
          <a:prstGeom prst="line">
            <a:avLst/>
          </a:prstGeom>
          <a:ln w="12700">
            <a:solidFill>
              <a:srgbClr val="98A52F"/>
            </a:solidFill>
          </a:ln>
          <a:effectLst/>
        </p:spPr>
        <p:style>
          <a:lnRef idx="2">
            <a:schemeClr val="accent1"/>
          </a:lnRef>
          <a:fillRef idx="0">
            <a:schemeClr val="accent1"/>
          </a:fillRef>
          <a:effectRef idx="1">
            <a:schemeClr val="accent1"/>
          </a:effectRef>
          <a:fontRef idx="minor">
            <a:schemeClr val="tx1"/>
          </a:fontRef>
        </p:style>
      </p:cxnSp>
      <p:cxnSp>
        <p:nvCxnSpPr>
          <p:cNvPr id="13" name="Straight Connector 12"/>
          <p:cNvCxnSpPr/>
          <p:nvPr userDrawn="1"/>
        </p:nvCxnSpPr>
        <p:spPr>
          <a:xfrm>
            <a:off x="457200" y="6430015"/>
            <a:ext cx="8229600" cy="1588"/>
          </a:xfrm>
          <a:prstGeom prst="line">
            <a:avLst/>
          </a:prstGeom>
          <a:ln w="12700">
            <a:solidFill>
              <a:srgbClr val="98A52F"/>
            </a:solidFill>
          </a:ln>
          <a:effectLst/>
        </p:spPr>
        <p:style>
          <a:lnRef idx="2">
            <a:schemeClr val="accent1"/>
          </a:lnRef>
          <a:fillRef idx="0">
            <a:schemeClr val="accent1"/>
          </a:fillRef>
          <a:effectRef idx="1">
            <a:schemeClr val="accent1"/>
          </a:effectRef>
          <a:fontRef idx="minor">
            <a:schemeClr val="tx1"/>
          </a:fontRef>
        </p:style>
      </p:cxnSp>
      <p:sp>
        <p:nvSpPr>
          <p:cNvPr id="15" name="Date Placeholder 3"/>
          <p:cNvSpPr txBox="1">
            <a:spLocks/>
          </p:cNvSpPr>
          <p:nvPr userDrawn="1"/>
        </p:nvSpPr>
        <p:spPr>
          <a:xfrm>
            <a:off x="375561" y="6356350"/>
            <a:ext cx="2133600" cy="365125"/>
          </a:xfrm>
          <a:prstGeom prst="rect">
            <a:avLst/>
          </a:prstGeom>
        </p:spPr>
        <p:txBody>
          <a:bodyPr vert="horz" lIns="91440" tIns="45720" rIns="91440" bIns="45720" rtlCol="0" anchor="ctr"/>
          <a:lstStyle>
            <a:lvl1pPr algn="r">
              <a:defRPr sz="1200">
                <a:solidFill>
                  <a:schemeClr val="bg1"/>
                </a:solidFill>
              </a:defRPr>
            </a:lvl1p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err="1" smtClean="0">
                <a:ln>
                  <a:noFill/>
                </a:ln>
                <a:solidFill>
                  <a:schemeClr val="tx1"/>
                </a:solidFill>
                <a:effectLst/>
                <a:uLnTx/>
                <a:uFillTx/>
                <a:latin typeface="Arial"/>
                <a:ea typeface="+mn-ea"/>
                <a:cs typeface="Arial"/>
              </a:rPr>
              <a:t>www.rajar.co.uk</a:t>
            </a:r>
            <a:endParaRPr kumimoji="0" lang="en-US" sz="1000" b="0" i="0" u="none" strike="noStrike" kern="1200" cap="none" spc="0" normalizeH="0" baseline="0" noProof="0" dirty="0" smtClean="0">
              <a:ln>
                <a:noFill/>
              </a:ln>
              <a:solidFill>
                <a:schemeClr val="tx1"/>
              </a:solidFill>
              <a:effectLst/>
              <a:uLnTx/>
              <a:uFillTx/>
              <a:latin typeface="Arial"/>
              <a:ea typeface="+mn-ea"/>
              <a:cs typeface="Arial"/>
            </a:endParaRPr>
          </a:p>
        </p:txBody>
      </p:sp>
      <p:pic>
        <p:nvPicPr>
          <p:cNvPr id="16" name="Picture 15" descr="rajar_master_green_logo_nostrap.eps"/>
          <p:cNvPicPr>
            <a:picLocks noChangeAspect="1"/>
          </p:cNvPicPr>
          <p:nvPr userDrawn="1"/>
        </p:nvPicPr>
        <p:blipFill>
          <a:blip r:embed="rId8"/>
          <a:stretch>
            <a:fillRect/>
          </a:stretch>
        </p:blipFill>
        <p:spPr>
          <a:xfrm>
            <a:off x="7182749" y="191230"/>
            <a:ext cx="1477419" cy="574819"/>
          </a:xfrm>
          <a:prstGeom prst="rect">
            <a:avLst/>
          </a:prstGeom>
        </p:spPr>
      </p:pic>
      <p:sp>
        <p:nvSpPr>
          <p:cNvPr id="10" name="Slide Number Placeholder 9"/>
          <p:cNvSpPr>
            <a:spLocks noGrp="1"/>
          </p:cNvSpPr>
          <p:nvPr>
            <p:ph type="sldNum" sz="quarter" idx="4"/>
          </p:nvPr>
        </p:nvSpPr>
        <p:spPr>
          <a:xfrm>
            <a:off x="6637869" y="6356350"/>
            <a:ext cx="2133600" cy="365125"/>
          </a:xfrm>
          <a:prstGeom prst="rect">
            <a:avLst/>
          </a:prstGeom>
        </p:spPr>
        <p:txBody>
          <a:bodyPr vert="horz" lIns="91440" tIns="45720" rIns="91440" bIns="45720" rtlCol="0" anchor="ctr"/>
          <a:lstStyle>
            <a:lvl1pPr algn="r">
              <a:defRPr sz="1000">
                <a:solidFill>
                  <a:schemeClr val="tx1"/>
                </a:solidFill>
                <a:latin typeface="Arial"/>
                <a:cs typeface="Arial"/>
              </a:defRPr>
            </a:lvl1pPr>
          </a:lstStyle>
          <a:p>
            <a:fld id="{35188F81-93B2-DB45-9FE6-0D558ECC77D3}"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Lst>
  <p:transition spd="med">
    <p:fade/>
  </p:transition>
  <p:hf hdr="0" ftr="0" dt="0"/>
  <p:txStyles>
    <p:titleStyle>
      <a:lvl1pPr algn="l" defTabSz="457200" rtl="0" eaLnBrk="1" latinLnBrk="0" hangingPunct="1">
        <a:spcBef>
          <a:spcPct val="0"/>
        </a:spcBef>
        <a:buNone/>
        <a:defRPr sz="4400" kern="1200">
          <a:solidFill>
            <a:schemeClr val="tx1"/>
          </a:solidFill>
          <a:latin typeface="Arial"/>
          <a:ea typeface="+mj-ea"/>
          <a:cs typeface="Arial"/>
        </a:defRPr>
      </a:lvl1pPr>
    </p:titleStyle>
    <p:bodyStyle>
      <a:lvl1pPr marL="342900" indent="-342900" algn="l" defTabSz="457200" rtl="0" eaLnBrk="1" latinLnBrk="0" hangingPunct="1">
        <a:spcBef>
          <a:spcPct val="20000"/>
        </a:spcBef>
        <a:buFont typeface="Arial"/>
        <a:buNone/>
        <a:defRPr sz="3000" kern="1200">
          <a:solidFill>
            <a:schemeClr val="tx1"/>
          </a:solidFill>
          <a:latin typeface="Arial"/>
          <a:ea typeface="+mn-ea"/>
          <a:cs typeface="Arial"/>
        </a:defRPr>
      </a:lvl1pPr>
      <a:lvl2pPr marL="742950" indent="-285750" algn="l" defTabSz="457200" rtl="0" eaLnBrk="1" latinLnBrk="0" hangingPunct="1">
        <a:spcBef>
          <a:spcPct val="20000"/>
        </a:spcBef>
        <a:buFont typeface="Arial"/>
        <a:buChar char="–"/>
        <a:defRPr sz="2800" kern="1200">
          <a:solidFill>
            <a:schemeClr val="tx1"/>
          </a:solidFill>
          <a:latin typeface="Arial"/>
          <a:ea typeface="+mn-ea"/>
          <a:cs typeface="Arial"/>
        </a:defRPr>
      </a:lvl2pPr>
      <a:lvl3pPr marL="1143000" indent="-228600" algn="l" defTabSz="457200" rtl="0" eaLnBrk="1" latinLnBrk="0" hangingPunct="1">
        <a:spcBef>
          <a:spcPct val="20000"/>
        </a:spcBef>
        <a:buFont typeface="Arial"/>
        <a:buChar char="•"/>
        <a:defRPr sz="2400" kern="1200">
          <a:solidFill>
            <a:schemeClr val="tx1"/>
          </a:solidFill>
          <a:latin typeface="Arial"/>
          <a:ea typeface="+mn-ea"/>
          <a:cs typeface="Arial"/>
        </a:defRPr>
      </a:lvl3pPr>
      <a:lvl4pPr marL="1600200" indent="-228600" algn="l" defTabSz="457200" rtl="0" eaLnBrk="1" latinLnBrk="0" hangingPunct="1">
        <a:spcBef>
          <a:spcPct val="20000"/>
        </a:spcBef>
        <a:buFont typeface="Arial"/>
        <a:buChar char="–"/>
        <a:defRPr sz="2000" kern="1200">
          <a:solidFill>
            <a:schemeClr val="tx1"/>
          </a:solidFill>
          <a:latin typeface="Arial"/>
          <a:ea typeface="+mn-ea"/>
          <a:cs typeface="Arial"/>
        </a:defRPr>
      </a:lvl4pPr>
      <a:lvl5pPr marL="2057400" indent="-228600" algn="l" defTabSz="457200" rtl="0" eaLnBrk="1" latinLnBrk="0" hangingPunct="1">
        <a:spcBef>
          <a:spcPct val="20000"/>
        </a:spcBef>
        <a:buFont typeface="Arial"/>
        <a:buChar char="»"/>
        <a:defRPr sz="20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11.pn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Date Placeholder 16"/>
          <p:cNvSpPr txBox="1">
            <a:spLocks/>
          </p:cNvSpPr>
          <p:nvPr/>
        </p:nvSpPr>
        <p:spPr>
          <a:xfrm>
            <a:off x="6666833" y="6356350"/>
            <a:ext cx="2133600" cy="365125"/>
          </a:xfrm>
          <a:prstGeom prst="rect">
            <a:avLst/>
          </a:prstGeom>
        </p:spPr>
        <p:txBody>
          <a:bodyPr vert="horz" lIns="91440" tIns="45720" rIns="91440" bIns="45720" rtlCol="0" anchor="ctr"/>
          <a:lstStyle>
            <a:lvl1pPr algn="r">
              <a:defRPr sz="1000">
                <a:solidFill>
                  <a:schemeClr val="bg1"/>
                </a:solidFill>
                <a:latin typeface="Arial"/>
                <a:cs typeface="Arial"/>
              </a:defRPr>
            </a:lvl1pPr>
          </a:lstStyle>
          <a:p>
            <a:pPr marL="0" marR="0" lvl="0" indent="0" algn="r" defTabSz="4572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dirty="0">
              <a:ln>
                <a:noFill/>
              </a:ln>
              <a:solidFill>
                <a:schemeClr val="bg1"/>
              </a:solidFill>
              <a:effectLst/>
              <a:uLnTx/>
              <a:uFillTx/>
              <a:latin typeface="Arial"/>
              <a:ea typeface="+mn-ea"/>
              <a:cs typeface="Arial"/>
            </a:endParaRPr>
          </a:p>
        </p:txBody>
      </p:sp>
      <p:sp>
        <p:nvSpPr>
          <p:cNvPr id="5" name="Title 1"/>
          <p:cNvSpPr txBox="1">
            <a:spLocks/>
          </p:cNvSpPr>
          <p:nvPr/>
        </p:nvSpPr>
        <p:spPr>
          <a:xfrm>
            <a:off x="685800" y="2130425"/>
            <a:ext cx="7772400" cy="1470025"/>
          </a:xfrm>
          <a:prstGeom prst="rect">
            <a:avLst/>
          </a:prstGeom>
        </p:spPr>
        <p:txBody>
          <a:bodyPr vert="horz" lIns="0" tIns="0" rIns="0" bIns="0" rtlCol="0" anchor="t">
            <a:normAutofit/>
          </a:bodyPr>
          <a:lstStyle>
            <a:lvl1pPr algn="l" defTabSz="457200" rtl="0" eaLnBrk="1" latinLnBrk="0" hangingPunct="1">
              <a:spcBef>
                <a:spcPct val="0"/>
              </a:spcBef>
              <a:buNone/>
              <a:defRPr sz="4000" kern="1200">
                <a:solidFill>
                  <a:schemeClr val="bg1"/>
                </a:solidFill>
                <a:latin typeface="Arial"/>
                <a:ea typeface="+mj-ea"/>
                <a:cs typeface="Arial"/>
              </a:defRPr>
            </a:lvl1pPr>
          </a:lstStyle>
          <a:p>
            <a:endParaRPr lang="en-GB" dirty="0">
              <a:solidFill>
                <a:schemeClr val="tx1">
                  <a:lumMod val="50000"/>
                  <a:lumOff val="50000"/>
                </a:schemeClr>
              </a:solidFill>
              <a:cs typeface="Arial" pitchFamily="34" charset="0"/>
            </a:endParaRPr>
          </a:p>
        </p:txBody>
      </p:sp>
      <p:sp>
        <p:nvSpPr>
          <p:cNvPr id="6" name="Title 1"/>
          <p:cNvSpPr>
            <a:spLocks noGrp="1"/>
          </p:cNvSpPr>
          <p:nvPr>
            <p:ph type="ctrTitle"/>
          </p:nvPr>
        </p:nvSpPr>
        <p:spPr>
          <a:xfrm>
            <a:off x="71585" y="1012366"/>
            <a:ext cx="9174018" cy="1470025"/>
          </a:xfrm>
        </p:spPr>
        <p:txBody>
          <a:bodyPr>
            <a:normAutofit/>
          </a:bodyPr>
          <a:lstStyle/>
          <a:p>
            <a:r>
              <a:rPr lang="en-GB" dirty="0" smtClean="0">
                <a:solidFill>
                  <a:schemeClr val="tx1">
                    <a:lumMod val="50000"/>
                    <a:lumOff val="50000"/>
                  </a:schemeClr>
                </a:solidFill>
                <a:cs typeface="Arial" pitchFamily="34" charset="0"/>
              </a:rPr>
              <a:t>   </a:t>
            </a:r>
            <a:r>
              <a:rPr lang="en-GB" sz="3200" dirty="0" smtClean="0">
                <a:solidFill>
                  <a:schemeClr val="accent1"/>
                </a:solidFill>
                <a:latin typeface="+mn-lt"/>
                <a:cs typeface="Arial" pitchFamily="34" charset="0"/>
              </a:rPr>
              <a:t>RAJAR Website Training Manual</a:t>
            </a:r>
            <a:endParaRPr lang="en-GB" sz="3200" dirty="0">
              <a:latin typeface="+mn-lt"/>
              <a:cs typeface="Arial" pitchFamily="34" charset="0"/>
            </a:endParaRPr>
          </a:p>
        </p:txBody>
      </p:sp>
      <p:sp>
        <p:nvSpPr>
          <p:cNvPr id="2" name="TextBox 1"/>
          <p:cNvSpPr txBox="1"/>
          <p:nvPr/>
        </p:nvSpPr>
        <p:spPr>
          <a:xfrm>
            <a:off x="6872438" y="6400806"/>
            <a:ext cx="1376659" cy="276999"/>
          </a:xfrm>
          <a:prstGeom prst="rect">
            <a:avLst/>
          </a:prstGeom>
          <a:noFill/>
        </p:spPr>
        <p:txBody>
          <a:bodyPr wrap="none" rtlCol="0">
            <a:spAutoFit/>
          </a:bodyPr>
          <a:lstStyle/>
          <a:p>
            <a:r>
              <a:rPr lang="en-GB" sz="1200" dirty="0" smtClean="0">
                <a:solidFill>
                  <a:schemeClr val="bg1"/>
                </a:solidFill>
              </a:rPr>
              <a:t>Berlin: March </a:t>
            </a:r>
            <a:r>
              <a:rPr lang="en-GB" sz="1200" dirty="0">
                <a:solidFill>
                  <a:schemeClr val="bg1"/>
                </a:solidFill>
              </a:rPr>
              <a:t>2013</a:t>
            </a:r>
          </a:p>
        </p:txBody>
      </p:sp>
    </p:spTree>
  </p:cSld>
  <p:clrMapOvr>
    <a:masterClrMapping/>
  </p:clrMapOvr>
  <p:transition spd="med">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06397" y="387870"/>
            <a:ext cx="7158182" cy="584775"/>
          </a:xfrm>
          <a:prstGeom prst="rect">
            <a:avLst/>
          </a:prstGeom>
          <a:noFill/>
        </p:spPr>
        <p:txBody>
          <a:bodyPr wrap="square" rtlCol="0">
            <a:spAutoFit/>
          </a:bodyPr>
          <a:lstStyle/>
          <a:p>
            <a:r>
              <a:rPr lang="en-GB" sz="3200" dirty="0" smtClean="0">
                <a:solidFill>
                  <a:schemeClr val="tx1">
                    <a:lumMod val="65000"/>
                    <a:lumOff val="35000"/>
                  </a:schemeClr>
                </a:solidFill>
              </a:rPr>
              <a:t>Listening Figures – </a:t>
            </a:r>
            <a:r>
              <a:rPr lang="en-GB" sz="2000" dirty="0" smtClean="0">
                <a:solidFill>
                  <a:schemeClr val="tx1">
                    <a:lumMod val="65000"/>
                    <a:lumOff val="35000"/>
                  </a:schemeClr>
                </a:solidFill>
              </a:rPr>
              <a:t>Quarter Hour Chart </a:t>
            </a:r>
            <a:endParaRPr lang="en-GB" sz="2000" dirty="0">
              <a:solidFill>
                <a:schemeClr val="tx1">
                  <a:lumMod val="65000"/>
                  <a:lumOff val="35000"/>
                </a:schemeClr>
              </a:solidFill>
            </a:endParaRPr>
          </a:p>
        </p:txBody>
      </p:sp>
      <p:pic>
        <p:nvPicPr>
          <p:cNvPr id="717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5527" y="1080802"/>
            <a:ext cx="8229600" cy="373134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extBox 2"/>
          <p:cNvSpPr txBox="1"/>
          <p:nvPr/>
        </p:nvSpPr>
        <p:spPr>
          <a:xfrm>
            <a:off x="226291" y="4881288"/>
            <a:ext cx="6899567" cy="1600438"/>
          </a:xfrm>
          <a:prstGeom prst="rect">
            <a:avLst/>
          </a:prstGeom>
          <a:noFill/>
        </p:spPr>
        <p:txBody>
          <a:bodyPr wrap="square" rtlCol="0">
            <a:spAutoFit/>
          </a:bodyPr>
          <a:lstStyle/>
          <a:p>
            <a:pPr marL="285750" indent="-285750">
              <a:buFont typeface="Arial" panose="020B0604020202020204" pitchFamily="34" charset="0"/>
              <a:buChar char="•"/>
            </a:pPr>
            <a:r>
              <a:rPr lang="en-GB" sz="1400" dirty="0" smtClean="0">
                <a:solidFill>
                  <a:schemeClr val="tx1">
                    <a:lumMod val="65000"/>
                    <a:lumOff val="35000"/>
                  </a:schemeClr>
                </a:solidFill>
              </a:rPr>
              <a:t>Average weekday and weekend audience figures per quarter hour in thousands. Filter the Quarter Hour Chart by Survey period, Regions, Station/Group, time period and demographic.</a:t>
            </a:r>
          </a:p>
          <a:p>
            <a:pPr marL="285750" indent="-285750">
              <a:buFont typeface="Arial" panose="020B0604020202020204" pitchFamily="34" charset="0"/>
              <a:buChar char="•"/>
            </a:pPr>
            <a:endParaRPr lang="en-GB" sz="1400" dirty="0">
              <a:solidFill>
                <a:schemeClr val="tx1">
                  <a:lumMod val="65000"/>
                  <a:lumOff val="35000"/>
                </a:schemeClr>
              </a:solidFill>
            </a:endParaRPr>
          </a:p>
          <a:p>
            <a:pPr marL="285750" indent="-285750">
              <a:buFont typeface="Arial" panose="020B0604020202020204" pitchFamily="34" charset="0"/>
              <a:buChar char="•"/>
            </a:pPr>
            <a:r>
              <a:rPr lang="en-GB" sz="1400" dirty="0" smtClean="0">
                <a:solidFill>
                  <a:schemeClr val="tx1">
                    <a:lumMod val="65000"/>
                    <a:lumOff val="35000"/>
                  </a:schemeClr>
                </a:solidFill>
              </a:rPr>
              <a:t>From selected information a user can either choose to run a report, enter the data into a spreadsheet or create a  chart mapping the selected quarter hours.</a:t>
            </a:r>
          </a:p>
          <a:p>
            <a:endParaRPr lang="en-GB" sz="1400" dirty="0">
              <a:solidFill>
                <a:schemeClr val="tx1">
                  <a:lumMod val="65000"/>
                  <a:lumOff val="35000"/>
                </a:schemeClr>
              </a:solidFill>
            </a:endParaRPr>
          </a:p>
        </p:txBody>
      </p:sp>
    </p:spTree>
    <p:extLst>
      <p:ext uri="{BB962C8B-B14F-4D97-AF65-F5344CB8AC3E}">
        <p14:creationId xmlns:p14="http://schemas.microsoft.com/office/powerpoint/2010/main" val="3245602374"/>
      </p:ext>
    </p:extLst>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68490" y="277282"/>
            <a:ext cx="4535055" cy="584775"/>
          </a:xfrm>
          <a:prstGeom prst="rect">
            <a:avLst/>
          </a:prstGeom>
          <a:noFill/>
        </p:spPr>
        <p:txBody>
          <a:bodyPr wrap="square" rtlCol="0">
            <a:spAutoFit/>
          </a:bodyPr>
          <a:lstStyle/>
          <a:p>
            <a:r>
              <a:rPr lang="en-GB" sz="3200" dirty="0" smtClean="0">
                <a:solidFill>
                  <a:schemeClr val="tx1">
                    <a:lumMod val="65000"/>
                    <a:lumOff val="35000"/>
                  </a:schemeClr>
                </a:solidFill>
              </a:rPr>
              <a:t>Glossary</a:t>
            </a:r>
            <a:endParaRPr lang="en-GB" sz="3200" dirty="0">
              <a:solidFill>
                <a:schemeClr val="tx1">
                  <a:lumMod val="65000"/>
                  <a:lumOff val="35000"/>
                </a:schemeClr>
              </a:solidFill>
            </a:endParaRPr>
          </a:p>
        </p:txBody>
      </p:sp>
      <p:sp>
        <p:nvSpPr>
          <p:cNvPr id="3" name="TextBox 2"/>
          <p:cNvSpPr txBox="1"/>
          <p:nvPr/>
        </p:nvSpPr>
        <p:spPr>
          <a:xfrm>
            <a:off x="157399" y="932029"/>
            <a:ext cx="5670746" cy="430887"/>
          </a:xfrm>
          <a:prstGeom prst="rect">
            <a:avLst/>
          </a:prstGeom>
          <a:noFill/>
        </p:spPr>
        <p:txBody>
          <a:bodyPr wrap="square" rtlCol="0">
            <a:spAutoFit/>
          </a:bodyPr>
          <a:lstStyle/>
          <a:p>
            <a:r>
              <a:rPr lang="en-GB" sz="1100" dirty="0" smtClean="0">
                <a:solidFill>
                  <a:srgbClr val="FF0000"/>
                </a:solidFill>
              </a:rPr>
              <a:t>Survey Period</a:t>
            </a:r>
          </a:p>
          <a:p>
            <a:r>
              <a:rPr lang="en-GB" sz="1100" dirty="0" smtClean="0"/>
              <a:t>Q=Quarterly, H=Half Yearly, Y=Yearly. A Stations reporting period. </a:t>
            </a:r>
            <a:endParaRPr lang="en-GB" sz="1100" dirty="0"/>
          </a:p>
        </p:txBody>
      </p:sp>
      <p:sp>
        <p:nvSpPr>
          <p:cNvPr id="4" name="TextBox 3"/>
          <p:cNvSpPr txBox="1"/>
          <p:nvPr/>
        </p:nvSpPr>
        <p:spPr>
          <a:xfrm>
            <a:off x="150493" y="1255085"/>
            <a:ext cx="5816198" cy="430887"/>
          </a:xfrm>
          <a:prstGeom prst="rect">
            <a:avLst/>
          </a:prstGeom>
          <a:noFill/>
        </p:spPr>
        <p:txBody>
          <a:bodyPr wrap="square" rtlCol="0">
            <a:spAutoFit/>
          </a:bodyPr>
          <a:lstStyle/>
          <a:p>
            <a:r>
              <a:rPr lang="en-GB" sz="1100" dirty="0" smtClean="0">
                <a:solidFill>
                  <a:srgbClr val="FF0000"/>
                </a:solidFill>
              </a:rPr>
              <a:t>Population</a:t>
            </a:r>
          </a:p>
          <a:p>
            <a:r>
              <a:rPr lang="en-GB" sz="1100" dirty="0" smtClean="0"/>
              <a:t>the number of Adults 15+ who live in the named TSA</a:t>
            </a:r>
            <a:endParaRPr lang="en-GB" sz="1100" dirty="0"/>
          </a:p>
        </p:txBody>
      </p:sp>
      <p:sp>
        <p:nvSpPr>
          <p:cNvPr id="5" name="Rectangle 4"/>
          <p:cNvSpPr/>
          <p:nvPr/>
        </p:nvSpPr>
        <p:spPr>
          <a:xfrm>
            <a:off x="134501" y="2393890"/>
            <a:ext cx="8882100" cy="485598"/>
          </a:xfrm>
          <a:prstGeom prst="rect">
            <a:avLst/>
          </a:prstGeom>
        </p:spPr>
        <p:txBody>
          <a:bodyPr wrap="square">
            <a:spAutoFit/>
          </a:bodyPr>
          <a:lstStyle/>
          <a:p>
            <a:r>
              <a:rPr lang="en-GB" sz="1100" dirty="0">
                <a:solidFill>
                  <a:srgbClr val="FF0000"/>
                </a:solidFill>
              </a:rPr>
              <a:t>Average Hours per Head</a:t>
            </a:r>
          </a:p>
          <a:p>
            <a:r>
              <a:rPr lang="en-GB" sz="1100" dirty="0"/>
              <a:t>The average length of time a person spends listening to a station. This is calculated by dividing the Weekly Hours by the Population</a:t>
            </a:r>
            <a:r>
              <a:rPr lang="en-GB" sz="1200" dirty="0" smtClean="0"/>
              <a:t>.</a:t>
            </a:r>
          </a:p>
          <a:p>
            <a:endParaRPr lang="en-GB" sz="1200" dirty="0">
              <a:solidFill>
                <a:srgbClr val="FF0000"/>
              </a:solidFill>
            </a:endParaRPr>
          </a:p>
        </p:txBody>
      </p:sp>
      <p:sp>
        <p:nvSpPr>
          <p:cNvPr id="6" name="Rectangle 5"/>
          <p:cNvSpPr/>
          <p:nvPr/>
        </p:nvSpPr>
        <p:spPr>
          <a:xfrm>
            <a:off x="134501" y="5300915"/>
            <a:ext cx="8543835" cy="600164"/>
          </a:xfrm>
          <a:prstGeom prst="rect">
            <a:avLst/>
          </a:prstGeom>
        </p:spPr>
        <p:txBody>
          <a:bodyPr wrap="square">
            <a:spAutoFit/>
          </a:bodyPr>
          <a:lstStyle/>
          <a:p>
            <a:r>
              <a:rPr lang="en-GB" sz="1100" dirty="0" smtClean="0">
                <a:solidFill>
                  <a:srgbClr val="FF0000"/>
                </a:solidFill>
              </a:rPr>
              <a:t>Efficiency </a:t>
            </a:r>
            <a:r>
              <a:rPr lang="en-GB" sz="1100" dirty="0">
                <a:solidFill>
                  <a:srgbClr val="FF0000"/>
                </a:solidFill>
              </a:rPr>
              <a:t>Factor</a:t>
            </a:r>
          </a:p>
          <a:p>
            <a:r>
              <a:rPr lang="en-GB" sz="1100" dirty="0"/>
              <a:t>The Efficiency Factor indicates the all-time efficiency of a station at delivering a given Target Market. This is calculated by dividing the All Adult Weekly Hours by the Target Market Weekly Hours</a:t>
            </a:r>
            <a:r>
              <a:rPr lang="en-GB" sz="1100" dirty="0" smtClean="0"/>
              <a:t>.</a:t>
            </a:r>
          </a:p>
        </p:txBody>
      </p:sp>
      <p:sp>
        <p:nvSpPr>
          <p:cNvPr id="7" name="Rectangle 6"/>
          <p:cNvSpPr/>
          <p:nvPr/>
        </p:nvSpPr>
        <p:spPr>
          <a:xfrm>
            <a:off x="143737" y="1571506"/>
            <a:ext cx="9120338" cy="784830"/>
          </a:xfrm>
          <a:prstGeom prst="rect">
            <a:avLst/>
          </a:prstGeom>
        </p:spPr>
        <p:txBody>
          <a:bodyPr wrap="square">
            <a:spAutoFit/>
          </a:bodyPr>
          <a:lstStyle/>
          <a:p>
            <a:r>
              <a:rPr lang="en-GB" sz="1100" dirty="0">
                <a:solidFill>
                  <a:srgbClr val="FF0000"/>
                </a:solidFill>
              </a:rPr>
              <a:t>Weekly Reach</a:t>
            </a:r>
          </a:p>
          <a:p>
            <a:r>
              <a:rPr lang="en-GB" sz="1100" dirty="0"/>
              <a:t>The number of people aged 15+ who tune to a radio station within at least 1 quarter-hour period over the course of a week</a:t>
            </a:r>
            <a:r>
              <a:rPr lang="en-GB" sz="1100" dirty="0" smtClean="0"/>
              <a:t>. They must have listened for 5 minutes or more.</a:t>
            </a:r>
          </a:p>
          <a:p>
            <a:endParaRPr lang="en-GB" sz="1200" dirty="0" smtClean="0"/>
          </a:p>
        </p:txBody>
      </p:sp>
      <p:sp>
        <p:nvSpPr>
          <p:cNvPr id="8" name="Rectangle 7"/>
          <p:cNvSpPr/>
          <p:nvPr/>
        </p:nvSpPr>
        <p:spPr>
          <a:xfrm>
            <a:off x="136377" y="3182914"/>
            <a:ext cx="9883738" cy="446276"/>
          </a:xfrm>
          <a:prstGeom prst="rect">
            <a:avLst/>
          </a:prstGeom>
        </p:spPr>
        <p:txBody>
          <a:bodyPr wrap="square">
            <a:spAutoFit/>
          </a:bodyPr>
          <a:lstStyle/>
          <a:p>
            <a:r>
              <a:rPr lang="en-GB" sz="1100" dirty="0" smtClean="0">
                <a:solidFill>
                  <a:srgbClr val="FF0000"/>
                </a:solidFill>
              </a:rPr>
              <a:t>Total </a:t>
            </a:r>
            <a:r>
              <a:rPr lang="en-GB" sz="1100" dirty="0">
                <a:solidFill>
                  <a:srgbClr val="FF0000"/>
                </a:solidFill>
              </a:rPr>
              <a:t>Hours</a:t>
            </a:r>
          </a:p>
          <a:p>
            <a:r>
              <a:rPr lang="en-GB" sz="1100" dirty="0"/>
              <a:t>The total number of hours that a station is listened to over the course of a week. This is the sum of all quarter-hours for all listeners</a:t>
            </a:r>
            <a:r>
              <a:rPr lang="en-GB" sz="1200" dirty="0"/>
              <a:t>.</a:t>
            </a:r>
          </a:p>
        </p:txBody>
      </p:sp>
      <p:sp>
        <p:nvSpPr>
          <p:cNvPr id="10" name="Rectangle 9"/>
          <p:cNvSpPr/>
          <p:nvPr/>
        </p:nvSpPr>
        <p:spPr>
          <a:xfrm>
            <a:off x="143737" y="3533788"/>
            <a:ext cx="9120338" cy="600164"/>
          </a:xfrm>
          <a:prstGeom prst="rect">
            <a:avLst/>
          </a:prstGeom>
        </p:spPr>
        <p:txBody>
          <a:bodyPr wrap="square">
            <a:spAutoFit/>
          </a:bodyPr>
          <a:lstStyle/>
          <a:p>
            <a:r>
              <a:rPr lang="en-GB" sz="1100" dirty="0" smtClean="0">
                <a:solidFill>
                  <a:srgbClr val="FF0000"/>
                </a:solidFill>
              </a:rPr>
              <a:t>Market Share % (or Listening Share %)</a:t>
            </a:r>
          </a:p>
          <a:p>
            <a:r>
              <a:rPr lang="en-GB" sz="1100" dirty="0" smtClean="0"/>
              <a:t>The </a:t>
            </a:r>
            <a:r>
              <a:rPr lang="en-GB" sz="1100" dirty="0"/>
              <a:t>percentage of all radio listening hours that a station accounts for within its transmission area. This can be calculated for any target market across any area.</a:t>
            </a:r>
          </a:p>
        </p:txBody>
      </p:sp>
      <p:sp>
        <p:nvSpPr>
          <p:cNvPr id="11" name="TextBox 10"/>
          <p:cNvSpPr txBox="1"/>
          <p:nvPr/>
        </p:nvSpPr>
        <p:spPr>
          <a:xfrm>
            <a:off x="152973" y="3996773"/>
            <a:ext cx="6135521" cy="430887"/>
          </a:xfrm>
          <a:prstGeom prst="rect">
            <a:avLst/>
          </a:prstGeom>
          <a:noFill/>
        </p:spPr>
        <p:txBody>
          <a:bodyPr wrap="square" rtlCol="0">
            <a:spAutoFit/>
          </a:bodyPr>
          <a:lstStyle/>
          <a:p>
            <a:r>
              <a:rPr lang="en-GB" sz="1100" dirty="0" smtClean="0">
                <a:solidFill>
                  <a:srgbClr val="FF0000"/>
                </a:solidFill>
              </a:rPr>
              <a:t>Population Profile</a:t>
            </a:r>
          </a:p>
          <a:p>
            <a:r>
              <a:rPr lang="en-GB" sz="1100" dirty="0" smtClean="0"/>
              <a:t>Proportion of the target population in the TSA’s adult population. </a:t>
            </a:r>
            <a:endParaRPr lang="en-GB" sz="1100" dirty="0"/>
          </a:p>
        </p:txBody>
      </p:sp>
      <p:sp>
        <p:nvSpPr>
          <p:cNvPr id="12" name="Rectangle 11"/>
          <p:cNvSpPr/>
          <p:nvPr/>
        </p:nvSpPr>
        <p:spPr>
          <a:xfrm>
            <a:off x="152973" y="4328236"/>
            <a:ext cx="7747746" cy="600164"/>
          </a:xfrm>
          <a:prstGeom prst="rect">
            <a:avLst/>
          </a:prstGeom>
        </p:spPr>
        <p:txBody>
          <a:bodyPr wrap="square">
            <a:spAutoFit/>
          </a:bodyPr>
          <a:lstStyle/>
          <a:p>
            <a:r>
              <a:rPr lang="en-GB" sz="1100" dirty="0">
                <a:solidFill>
                  <a:srgbClr val="FF0000"/>
                </a:solidFill>
              </a:rPr>
              <a:t>Reach Index</a:t>
            </a:r>
          </a:p>
          <a:p>
            <a:r>
              <a:rPr lang="en-GB" sz="1100" dirty="0"/>
              <a:t>The Weekly Reach % of a station against a Target Market indexed against the All Adult Weekly Reach % for that station. This indicates whether a Target Market is more or less likely to listen to a given station, with 100 being the norm.</a:t>
            </a:r>
          </a:p>
        </p:txBody>
      </p:sp>
      <p:sp>
        <p:nvSpPr>
          <p:cNvPr id="9" name="TextBox 8"/>
          <p:cNvSpPr txBox="1"/>
          <p:nvPr/>
        </p:nvSpPr>
        <p:spPr>
          <a:xfrm>
            <a:off x="117508" y="2067029"/>
            <a:ext cx="5237018" cy="600164"/>
          </a:xfrm>
          <a:prstGeom prst="rect">
            <a:avLst/>
          </a:prstGeom>
          <a:noFill/>
        </p:spPr>
        <p:txBody>
          <a:bodyPr wrap="square" rtlCol="0">
            <a:spAutoFit/>
          </a:bodyPr>
          <a:lstStyle/>
          <a:p>
            <a:r>
              <a:rPr lang="en-GB" sz="1100" dirty="0">
                <a:solidFill>
                  <a:srgbClr val="FF0000"/>
                </a:solidFill>
              </a:rPr>
              <a:t>Weekly Reach %</a:t>
            </a:r>
          </a:p>
          <a:p>
            <a:r>
              <a:rPr lang="en-GB" sz="1100" dirty="0"/>
              <a:t>The Weekly Reach expressed as a percentage of the Population within the TSA.</a:t>
            </a:r>
          </a:p>
          <a:p>
            <a:endParaRPr lang="en-GB" sz="1100" dirty="0"/>
          </a:p>
        </p:txBody>
      </p:sp>
      <p:sp>
        <p:nvSpPr>
          <p:cNvPr id="13" name="TextBox 12"/>
          <p:cNvSpPr txBox="1"/>
          <p:nvPr/>
        </p:nvSpPr>
        <p:spPr>
          <a:xfrm>
            <a:off x="134501" y="2721290"/>
            <a:ext cx="7056582" cy="769441"/>
          </a:xfrm>
          <a:prstGeom prst="rect">
            <a:avLst/>
          </a:prstGeom>
          <a:noFill/>
        </p:spPr>
        <p:txBody>
          <a:bodyPr wrap="square" rtlCol="0">
            <a:spAutoFit/>
          </a:bodyPr>
          <a:lstStyle/>
          <a:p>
            <a:r>
              <a:rPr lang="en-GB" sz="1100" dirty="0">
                <a:solidFill>
                  <a:srgbClr val="FF0000"/>
                </a:solidFill>
              </a:rPr>
              <a:t>Average Hours per Listener</a:t>
            </a:r>
          </a:p>
          <a:p>
            <a:r>
              <a:rPr lang="en-GB" sz="1100" dirty="0"/>
              <a:t>The average length of time that listeners to a station spend with that station. This is calculated by dividing the Weekly Hours by the Weekly Reach.</a:t>
            </a:r>
          </a:p>
          <a:p>
            <a:endParaRPr lang="en-GB" sz="1100" dirty="0"/>
          </a:p>
        </p:txBody>
      </p:sp>
      <p:sp>
        <p:nvSpPr>
          <p:cNvPr id="14" name="TextBox 13"/>
          <p:cNvSpPr txBox="1"/>
          <p:nvPr/>
        </p:nvSpPr>
        <p:spPr>
          <a:xfrm>
            <a:off x="157399" y="4652204"/>
            <a:ext cx="8859202" cy="1046440"/>
          </a:xfrm>
          <a:prstGeom prst="rect">
            <a:avLst/>
          </a:prstGeom>
          <a:noFill/>
        </p:spPr>
        <p:txBody>
          <a:bodyPr wrap="square" rtlCol="0">
            <a:spAutoFit/>
          </a:bodyPr>
          <a:lstStyle/>
          <a:p>
            <a:endParaRPr lang="en-GB" sz="1100" dirty="0"/>
          </a:p>
          <a:p>
            <a:r>
              <a:rPr lang="en-GB" sz="1100" dirty="0">
                <a:solidFill>
                  <a:srgbClr val="FF0000"/>
                </a:solidFill>
              </a:rPr>
              <a:t>Hours Index</a:t>
            </a:r>
          </a:p>
          <a:p>
            <a:r>
              <a:rPr lang="en-GB" sz="1100" dirty="0"/>
              <a:t>The Average Hours for a station against a Target Market indexed against the All Adult Average Hours for that station. This indicates whether a Target Market is likely to listen to a given station for more or less time, with 100 being the normal figure.</a:t>
            </a:r>
          </a:p>
          <a:p>
            <a:endParaRPr lang="en-GB" dirty="0"/>
          </a:p>
        </p:txBody>
      </p:sp>
    </p:spTree>
    <p:extLst>
      <p:ext uri="{BB962C8B-B14F-4D97-AF65-F5344CB8AC3E}">
        <p14:creationId xmlns:p14="http://schemas.microsoft.com/office/powerpoint/2010/main" val="1659192508"/>
      </p:ext>
    </p:extLst>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07999" y="387869"/>
            <a:ext cx="3463637" cy="584775"/>
          </a:xfrm>
          <a:prstGeom prst="rect">
            <a:avLst/>
          </a:prstGeom>
          <a:noFill/>
        </p:spPr>
        <p:txBody>
          <a:bodyPr wrap="square" rtlCol="0">
            <a:spAutoFit/>
          </a:bodyPr>
          <a:lstStyle/>
          <a:p>
            <a:r>
              <a:rPr lang="en-GB" sz="3200" dirty="0" smtClean="0">
                <a:solidFill>
                  <a:schemeClr val="tx1">
                    <a:lumMod val="65000"/>
                    <a:lumOff val="35000"/>
                  </a:schemeClr>
                </a:solidFill>
              </a:rPr>
              <a:t>Day-part Times </a:t>
            </a:r>
            <a:endParaRPr lang="en-GB" sz="3200" dirty="0">
              <a:solidFill>
                <a:schemeClr val="tx1">
                  <a:lumMod val="65000"/>
                  <a:lumOff val="35000"/>
                </a:schemeClr>
              </a:solidFill>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2588" y="1288761"/>
            <a:ext cx="2190750" cy="4095750"/>
          </a:xfrm>
          <a:prstGeom prst="rect">
            <a:avLst/>
          </a:prstGeom>
        </p:spPr>
      </p:pic>
    </p:spTree>
    <p:extLst>
      <p:ext uri="{BB962C8B-B14F-4D97-AF65-F5344CB8AC3E}">
        <p14:creationId xmlns:p14="http://schemas.microsoft.com/office/powerpoint/2010/main" val="3478133720"/>
      </p:ext>
    </p:extLst>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1"/>
          </p:nvPr>
        </p:nvSpPr>
        <p:spPr>
          <a:xfrm>
            <a:off x="451331" y="450801"/>
            <a:ext cx="6970713" cy="476250"/>
          </a:xfrm>
        </p:spPr>
        <p:txBody>
          <a:bodyPr>
            <a:noAutofit/>
          </a:bodyPr>
          <a:lstStyle/>
          <a:p>
            <a:r>
              <a:rPr lang="en-GB" sz="3200" dirty="0" smtClean="0">
                <a:solidFill>
                  <a:schemeClr val="tx1">
                    <a:lumMod val="65000"/>
                    <a:lumOff val="35000"/>
                  </a:schemeClr>
                </a:solidFill>
                <a:latin typeface="+mn-lt"/>
              </a:rPr>
              <a:t>Log in</a:t>
            </a:r>
            <a:endParaRPr lang="en-US" sz="3200" dirty="0">
              <a:solidFill>
                <a:schemeClr val="tx1">
                  <a:lumMod val="65000"/>
                  <a:lumOff val="35000"/>
                </a:schemeClr>
              </a:solidFill>
              <a:latin typeface="+mn-lt"/>
            </a:endParaRPr>
          </a:p>
        </p:txBody>
      </p:sp>
      <p:sp>
        <p:nvSpPr>
          <p:cNvPr id="4" name="Slide Number Placeholder 3"/>
          <p:cNvSpPr>
            <a:spLocks noGrp="1"/>
          </p:cNvSpPr>
          <p:nvPr>
            <p:ph type="sldNum" sz="quarter" idx="4"/>
          </p:nvPr>
        </p:nvSpPr>
        <p:spPr/>
        <p:txBody>
          <a:bodyPr/>
          <a:lstStyle/>
          <a:p>
            <a:fld id="{35188F81-93B2-DB45-9FE6-0D558ECC77D3}" type="slidenum">
              <a:rPr lang="en-US" smtClean="0"/>
              <a:pPr/>
              <a:t>2</a:t>
            </a:fld>
            <a:endParaRPr lang="en-US"/>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2610" y="1039959"/>
            <a:ext cx="7472247" cy="4113934"/>
          </a:xfrm>
          <a:prstGeom prst="rect">
            <a:avLst/>
          </a:prstGeom>
          <a:ln>
            <a:solidFill>
              <a:schemeClr val="accent4"/>
            </a:solidFill>
          </a:ln>
        </p:spPr>
      </p:pic>
      <p:sp>
        <p:nvSpPr>
          <p:cNvPr id="5" name="TextBox 4"/>
          <p:cNvSpPr txBox="1"/>
          <p:nvPr/>
        </p:nvSpPr>
        <p:spPr>
          <a:xfrm>
            <a:off x="358975" y="5255493"/>
            <a:ext cx="4988887" cy="1169551"/>
          </a:xfrm>
          <a:prstGeom prst="rect">
            <a:avLst/>
          </a:prstGeom>
          <a:noFill/>
        </p:spPr>
        <p:txBody>
          <a:bodyPr wrap="square" rtlCol="0">
            <a:spAutoFit/>
          </a:bodyPr>
          <a:lstStyle/>
          <a:p>
            <a:pPr marL="285750" indent="-285750">
              <a:buFont typeface="Arial" panose="020B0604020202020204" pitchFamily="34" charset="0"/>
              <a:buChar char="•"/>
            </a:pPr>
            <a:r>
              <a:rPr lang="en-GB" sz="1400" dirty="0" smtClean="0">
                <a:solidFill>
                  <a:schemeClr val="tx1">
                    <a:lumMod val="65000"/>
                    <a:lumOff val="35000"/>
                  </a:schemeClr>
                </a:solidFill>
              </a:rPr>
              <a:t>Please click ‘First Time user’ and enter your details and the 16 digit Subscription Key provided by RAJAR</a:t>
            </a:r>
          </a:p>
          <a:p>
            <a:pPr marL="285750" indent="-285750">
              <a:buFont typeface="Arial" panose="020B0604020202020204" pitchFamily="34" charset="0"/>
              <a:buChar char="•"/>
            </a:pPr>
            <a:r>
              <a:rPr lang="en-GB" sz="1400" dirty="0" smtClean="0">
                <a:solidFill>
                  <a:schemeClr val="tx1">
                    <a:lumMod val="65000"/>
                    <a:lumOff val="35000"/>
                  </a:schemeClr>
                </a:solidFill>
              </a:rPr>
              <a:t>A link will be emailed to you to confirm your registration.</a:t>
            </a:r>
          </a:p>
          <a:p>
            <a:pPr marL="285750" indent="-285750">
              <a:buFont typeface="Arial" panose="020B0604020202020204" pitchFamily="34" charset="0"/>
              <a:buChar char="•"/>
            </a:pPr>
            <a:r>
              <a:rPr lang="en-GB" sz="1400" dirty="0" smtClean="0">
                <a:solidFill>
                  <a:schemeClr val="tx1">
                    <a:lumMod val="65000"/>
                    <a:lumOff val="35000"/>
                  </a:schemeClr>
                </a:solidFill>
              </a:rPr>
              <a:t>If you have already registered simply log-in with email address and password.</a:t>
            </a:r>
            <a:endParaRPr lang="en-GB" sz="1400" dirty="0">
              <a:solidFill>
                <a:schemeClr val="tx1">
                  <a:lumMod val="65000"/>
                  <a:lumOff val="35000"/>
                </a:schemeClr>
              </a:solidFill>
            </a:endParaRPr>
          </a:p>
        </p:txBody>
      </p:sp>
    </p:spTree>
  </p:cSld>
  <p:clrMapOvr>
    <a:masterClrMapping/>
  </p:clrMapOvr>
  <p:transition spd="med">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
          </p:nvPr>
        </p:nvSpPr>
        <p:spPr/>
        <p:txBody>
          <a:bodyPr/>
          <a:lstStyle/>
          <a:p>
            <a:fld id="{35188F81-93B2-DB45-9FE6-0D558ECC77D3}" type="slidenum">
              <a:rPr lang="en-US" smtClean="0"/>
              <a:pPr/>
              <a:t>3</a:t>
            </a:fld>
            <a:endParaRPr lang="en-US"/>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9452" y="1133899"/>
            <a:ext cx="6918036" cy="3853559"/>
          </a:xfrm>
          <a:prstGeom prst="rect">
            <a:avLst/>
          </a:prstGeom>
          <a:ln>
            <a:solidFill>
              <a:schemeClr val="accent4"/>
            </a:solidFill>
          </a:ln>
        </p:spPr>
      </p:pic>
      <p:sp>
        <p:nvSpPr>
          <p:cNvPr id="7" name="TextBox 6"/>
          <p:cNvSpPr txBox="1"/>
          <p:nvPr/>
        </p:nvSpPr>
        <p:spPr>
          <a:xfrm>
            <a:off x="397155" y="341742"/>
            <a:ext cx="3703782" cy="584775"/>
          </a:xfrm>
          <a:prstGeom prst="rect">
            <a:avLst/>
          </a:prstGeom>
          <a:noFill/>
        </p:spPr>
        <p:txBody>
          <a:bodyPr wrap="square" rtlCol="0">
            <a:spAutoFit/>
          </a:bodyPr>
          <a:lstStyle/>
          <a:p>
            <a:r>
              <a:rPr lang="en-GB" sz="3200" dirty="0" smtClean="0">
                <a:solidFill>
                  <a:schemeClr val="tx1">
                    <a:lumMod val="65000"/>
                    <a:lumOff val="35000"/>
                  </a:schemeClr>
                </a:solidFill>
              </a:rPr>
              <a:t>Home Page</a:t>
            </a:r>
            <a:endParaRPr lang="en-GB" sz="3200" dirty="0">
              <a:solidFill>
                <a:schemeClr val="tx1">
                  <a:lumMod val="65000"/>
                  <a:lumOff val="35000"/>
                </a:schemeClr>
              </a:solidFill>
            </a:endParaRPr>
          </a:p>
        </p:txBody>
      </p:sp>
      <p:sp>
        <p:nvSpPr>
          <p:cNvPr id="8" name="TextBox 7"/>
          <p:cNvSpPr txBox="1"/>
          <p:nvPr/>
        </p:nvSpPr>
        <p:spPr>
          <a:xfrm>
            <a:off x="369447" y="5135414"/>
            <a:ext cx="5772736" cy="1169551"/>
          </a:xfrm>
          <a:prstGeom prst="rect">
            <a:avLst/>
          </a:prstGeom>
          <a:noFill/>
        </p:spPr>
        <p:txBody>
          <a:bodyPr wrap="square" rtlCol="0">
            <a:spAutoFit/>
          </a:bodyPr>
          <a:lstStyle/>
          <a:p>
            <a:pPr marL="285750" indent="-285750">
              <a:buFont typeface="Arial" panose="020B0604020202020204" pitchFamily="34" charset="0"/>
              <a:buChar char="•"/>
            </a:pPr>
            <a:r>
              <a:rPr lang="en-GB" sz="1400" dirty="0" smtClean="0">
                <a:solidFill>
                  <a:schemeClr val="tx1">
                    <a:lumMod val="65000"/>
                    <a:lumOff val="35000"/>
                  </a:schemeClr>
                </a:solidFill>
              </a:rPr>
              <a:t>The headings ‘About’, ‘Training’, ‘Subscribe’ and ‘Development’ are purely for reference and free for anyone to use. </a:t>
            </a:r>
          </a:p>
          <a:p>
            <a:pPr marL="285750" indent="-285750">
              <a:buFont typeface="Arial" panose="020B0604020202020204" pitchFamily="34" charset="0"/>
              <a:buChar char="•"/>
            </a:pPr>
            <a:endParaRPr lang="en-GB" sz="1400" dirty="0" smtClean="0">
              <a:solidFill>
                <a:schemeClr val="tx1">
                  <a:lumMod val="65000"/>
                  <a:lumOff val="35000"/>
                </a:schemeClr>
              </a:solidFill>
            </a:endParaRPr>
          </a:p>
          <a:p>
            <a:pPr marL="285750" indent="-285750">
              <a:buFont typeface="Arial" panose="020B0604020202020204" pitchFamily="34" charset="0"/>
              <a:buChar char="•"/>
            </a:pPr>
            <a:r>
              <a:rPr lang="en-GB" sz="1400" dirty="0" smtClean="0">
                <a:solidFill>
                  <a:schemeClr val="tx1">
                    <a:lumMod val="65000"/>
                    <a:lumOff val="35000"/>
                  </a:schemeClr>
                </a:solidFill>
              </a:rPr>
              <a:t>The Subscriber only section mainly falls under the ‘Listening Figures’ section. </a:t>
            </a:r>
            <a:endParaRPr lang="en-GB" sz="1400" dirty="0">
              <a:solidFill>
                <a:schemeClr val="tx1">
                  <a:lumMod val="65000"/>
                  <a:lumOff val="35000"/>
                </a:schemeClr>
              </a:solidFill>
            </a:endParaRPr>
          </a:p>
        </p:txBody>
      </p:sp>
    </p:spTree>
    <p:extLst>
      <p:ext uri="{BB962C8B-B14F-4D97-AF65-F5344CB8AC3E}">
        <p14:creationId xmlns:p14="http://schemas.microsoft.com/office/powerpoint/2010/main" val="1449530745"/>
      </p:ext>
    </p:extLst>
  </p:cSld>
  <p:clrMapOvr>
    <a:masterClrMapping/>
  </p:clrMapOvr>
  <p:transition spd="med">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
          </p:nvPr>
        </p:nvSpPr>
        <p:spPr/>
        <p:txBody>
          <a:bodyPr/>
          <a:lstStyle/>
          <a:p>
            <a:fld id="{35188F81-93B2-DB45-9FE6-0D558ECC77D3}" type="slidenum">
              <a:rPr lang="en-US" smtClean="0"/>
              <a:pPr/>
              <a:t>4</a:t>
            </a:fld>
            <a:endParaRPr lang="en-US" dirty="0"/>
          </a:p>
        </p:txBody>
      </p:sp>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5554" y="1043711"/>
            <a:ext cx="7721600" cy="3158837"/>
          </a:xfrm>
          <a:prstGeom prst="rect">
            <a:avLst/>
          </a:prstGeom>
          <a:noFill/>
          <a:ln w="9525">
            <a:solidFill>
              <a:schemeClr val="accent4"/>
            </a:solidFill>
            <a:miter lim="800000"/>
            <a:headEnd/>
            <a:tailEnd/>
          </a:ln>
          <a:extLst>
            <a:ext uri="{909E8E84-426E-40DD-AFC4-6F175D3DCCD1}">
              <a14:hiddenFill xmlns:a14="http://schemas.microsoft.com/office/drawing/2010/main">
                <a:solidFill>
                  <a:schemeClr val="accent1"/>
                </a:solidFill>
              </a14:hiddenFill>
            </a:ext>
          </a:extLst>
        </p:spPr>
      </p:pic>
      <p:sp>
        <p:nvSpPr>
          <p:cNvPr id="6" name="TextBox 5"/>
          <p:cNvSpPr txBox="1"/>
          <p:nvPr/>
        </p:nvSpPr>
        <p:spPr>
          <a:xfrm>
            <a:off x="360218" y="378691"/>
            <a:ext cx="7777018" cy="584775"/>
          </a:xfrm>
          <a:prstGeom prst="rect">
            <a:avLst/>
          </a:prstGeom>
          <a:noFill/>
        </p:spPr>
        <p:txBody>
          <a:bodyPr wrap="square" rtlCol="0">
            <a:spAutoFit/>
          </a:bodyPr>
          <a:lstStyle/>
          <a:p>
            <a:r>
              <a:rPr lang="en-GB" sz="3200" dirty="0" smtClean="0">
                <a:solidFill>
                  <a:schemeClr val="tx1">
                    <a:lumMod val="65000"/>
                    <a:lumOff val="35000"/>
                  </a:schemeClr>
                </a:solidFill>
              </a:rPr>
              <a:t>Listening Figures – </a:t>
            </a:r>
            <a:r>
              <a:rPr lang="en-GB" sz="2000" dirty="0" smtClean="0">
                <a:solidFill>
                  <a:schemeClr val="tx1">
                    <a:lumMod val="65000"/>
                    <a:lumOff val="35000"/>
                  </a:schemeClr>
                </a:solidFill>
              </a:rPr>
              <a:t>Quarterly Listening </a:t>
            </a:r>
            <a:endParaRPr lang="en-GB" sz="2000" dirty="0">
              <a:solidFill>
                <a:schemeClr val="tx1">
                  <a:lumMod val="65000"/>
                  <a:lumOff val="35000"/>
                </a:schemeClr>
              </a:solidFill>
            </a:endParaRPr>
          </a:p>
        </p:txBody>
      </p:sp>
      <p:sp>
        <p:nvSpPr>
          <p:cNvPr id="7" name="TextBox 6"/>
          <p:cNvSpPr txBox="1"/>
          <p:nvPr/>
        </p:nvSpPr>
        <p:spPr>
          <a:xfrm>
            <a:off x="-4" y="4220309"/>
            <a:ext cx="5938985" cy="2462213"/>
          </a:xfrm>
          <a:prstGeom prst="rect">
            <a:avLst/>
          </a:prstGeom>
          <a:noFill/>
        </p:spPr>
        <p:txBody>
          <a:bodyPr wrap="square" rtlCol="0">
            <a:spAutoFit/>
          </a:bodyPr>
          <a:lstStyle/>
          <a:p>
            <a:pPr marL="285750" indent="-285750">
              <a:buFont typeface="Arial" panose="020B0604020202020204" pitchFamily="34" charset="0"/>
              <a:buChar char="•"/>
            </a:pPr>
            <a:r>
              <a:rPr lang="en-GB" sz="1400" dirty="0" smtClean="0">
                <a:solidFill>
                  <a:schemeClr val="tx1">
                    <a:lumMod val="65000"/>
                    <a:lumOff val="35000"/>
                  </a:schemeClr>
                </a:solidFill>
              </a:rPr>
              <a:t>Top left hand corner select which Quarter (up to March 1999 available, make comparisons with caution). </a:t>
            </a:r>
            <a:r>
              <a:rPr lang="en-GB" sz="1400" dirty="0" smtClean="0">
                <a:solidFill>
                  <a:schemeClr val="tx1">
                    <a:lumMod val="65000"/>
                    <a:lumOff val="35000"/>
                  </a:schemeClr>
                </a:solidFill>
              </a:rPr>
              <a:t>Please note more than one Quarter can be selected at one time by using the shift key. </a:t>
            </a:r>
            <a:endParaRPr lang="en-GB" sz="1400" dirty="0" smtClean="0">
              <a:solidFill>
                <a:schemeClr val="tx1">
                  <a:lumMod val="65000"/>
                  <a:lumOff val="35000"/>
                </a:schemeClr>
              </a:solidFill>
            </a:endParaRPr>
          </a:p>
          <a:p>
            <a:pPr marL="285750" indent="-285750">
              <a:buFont typeface="Arial" panose="020B0604020202020204" pitchFamily="34" charset="0"/>
              <a:buChar char="•"/>
            </a:pPr>
            <a:endParaRPr lang="en-GB" sz="1400" dirty="0" smtClean="0">
              <a:solidFill>
                <a:schemeClr val="tx1">
                  <a:lumMod val="65000"/>
                  <a:lumOff val="35000"/>
                </a:schemeClr>
              </a:solidFill>
            </a:endParaRPr>
          </a:p>
          <a:p>
            <a:pPr marL="285750" indent="-285750">
              <a:buFont typeface="Arial" panose="020B0604020202020204" pitchFamily="34" charset="0"/>
              <a:buChar char="•"/>
            </a:pPr>
            <a:r>
              <a:rPr lang="en-GB" sz="1400" dirty="0" smtClean="0">
                <a:solidFill>
                  <a:schemeClr val="tx1">
                    <a:lumMod val="65000"/>
                    <a:lumOff val="35000"/>
                  </a:schemeClr>
                </a:solidFill>
              </a:rPr>
              <a:t>Can select ‘Stations’ or ‘Groups’. Can filter BBC or Commercial only. </a:t>
            </a:r>
          </a:p>
          <a:p>
            <a:pPr marL="285750" indent="-285750">
              <a:buFont typeface="Arial" panose="020B0604020202020204" pitchFamily="34" charset="0"/>
              <a:buChar char="•"/>
            </a:pPr>
            <a:endParaRPr lang="en-GB" sz="1400" dirty="0">
              <a:solidFill>
                <a:schemeClr val="tx1">
                  <a:lumMod val="65000"/>
                  <a:lumOff val="35000"/>
                </a:schemeClr>
              </a:solidFill>
            </a:endParaRPr>
          </a:p>
          <a:p>
            <a:pPr marL="285750" indent="-285750">
              <a:buFont typeface="Arial" panose="020B0604020202020204" pitchFamily="34" charset="0"/>
              <a:buChar char="•"/>
            </a:pPr>
            <a:r>
              <a:rPr lang="en-GB" sz="1400" dirty="0" smtClean="0">
                <a:solidFill>
                  <a:schemeClr val="tx1">
                    <a:lumMod val="65000"/>
                    <a:lumOff val="35000"/>
                  </a:schemeClr>
                </a:solidFill>
              </a:rPr>
              <a:t>Once logged into the Subscriber section of the website the Quarterly Listening section has lots of different ways to look at the top-line results. A user has the ability to filter by certain demographics, age, social grade and regions. (see image)</a:t>
            </a:r>
          </a:p>
          <a:p>
            <a:endParaRPr lang="en-GB" sz="1400" dirty="0">
              <a:solidFill>
                <a:schemeClr val="tx1">
                  <a:lumMod val="65000"/>
                  <a:lumOff val="35000"/>
                </a:schemeClr>
              </a:solidFill>
            </a:endParaRPr>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46593" y="4724549"/>
            <a:ext cx="3190875" cy="1362075"/>
          </a:xfrm>
          <a:prstGeom prst="rect">
            <a:avLst/>
          </a:prstGeom>
        </p:spPr>
      </p:pic>
    </p:spTree>
    <p:extLst>
      <p:ext uri="{BB962C8B-B14F-4D97-AF65-F5344CB8AC3E}">
        <p14:creationId xmlns:p14="http://schemas.microsoft.com/office/powerpoint/2010/main" val="923823092"/>
      </p:ext>
    </p:extLst>
  </p:cSld>
  <p:clrMapOvr>
    <a:masterClrMapping/>
  </p:clrMapOvr>
  <p:transition spd="med">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
          </p:nvPr>
        </p:nvSpPr>
        <p:spPr/>
        <p:txBody>
          <a:bodyPr/>
          <a:lstStyle/>
          <a:p>
            <a:fld id="{35188F81-93B2-DB45-9FE6-0D558ECC77D3}" type="slidenum">
              <a:rPr lang="en-US" smtClean="0"/>
              <a:pPr/>
              <a:t>5</a:t>
            </a:fld>
            <a:endParaRPr lang="en-US" dirty="0"/>
          </a:p>
        </p:txBody>
      </p:sp>
      <p:sp>
        <p:nvSpPr>
          <p:cNvPr id="6" name="TextBox 5"/>
          <p:cNvSpPr txBox="1"/>
          <p:nvPr/>
        </p:nvSpPr>
        <p:spPr>
          <a:xfrm>
            <a:off x="360218" y="378691"/>
            <a:ext cx="7777018" cy="584775"/>
          </a:xfrm>
          <a:prstGeom prst="rect">
            <a:avLst/>
          </a:prstGeom>
          <a:noFill/>
        </p:spPr>
        <p:txBody>
          <a:bodyPr wrap="square" rtlCol="0">
            <a:spAutoFit/>
          </a:bodyPr>
          <a:lstStyle/>
          <a:p>
            <a:r>
              <a:rPr lang="en-GB" sz="3200" dirty="0" smtClean="0">
                <a:solidFill>
                  <a:schemeClr val="tx1">
                    <a:lumMod val="65000"/>
                    <a:lumOff val="35000"/>
                  </a:schemeClr>
                </a:solidFill>
              </a:rPr>
              <a:t>Listening Figures – </a:t>
            </a:r>
            <a:r>
              <a:rPr lang="en-GB" sz="2000" dirty="0" smtClean="0">
                <a:solidFill>
                  <a:schemeClr val="tx1">
                    <a:lumMod val="65000"/>
                    <a:lumOff val="35000"/>
                  </a:schemeClr>
                </a:solidFill>
              </a:rPr>
              <a:t>Quarterly Listening </a:t>
            </a:r>
            <a:endParaRPr lang="en-GB" sz="2000" dirty="0">
              <a:solidFill>
                <a:schemeClr val="tx1">
                  <a:lumMod val="65000"/>
                  <a:lumOff val="35000"/>
                </a:schemeClr>
              </a:solidFill>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2804" y="1077516"/>
            <a:ext cx="8562975" cy="2653975"/>
          </a:xfrm>
          <a:prstGeom prst="rect">
            <a:avLst/>
          </a:prstGeom>
          <a:ln>
            <a:solidFill>
              <a:schemeClr val="accent4"/>
            </a:solidFill>
          </a:ln>
        </p:spPr>
      </p:pic>
      <p:cxnSp>
        <p:nvCxnSpPr>
          <p:cNvPr id="10" name="Straight Connector 9"/>
          <p:cNvCxnSpPr/>
          <p:nvPr/>
        </p:nvCxnSpPr>
        <p:spPr>
          <a:xfrm>
            <a:off x="572654" y="2604656"/>
            <a:ext cx="886691" cy="0"/>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a:off x="558799" y="2826328"/>
            <a:ext cx="914400" cy="0"/>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flipH="1">
            <a:off x="572654" y="2604656"/>
            <a:ext cx="1" cy="193964"/>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26" name="Straight Connector 25"/>
          <p:cNvCxnSpPr/>
          <p:nvPr/>
        </p:nvCxnSpPr>
        <p:spPr>
          <a:xfrm>
            <a:off x="1473199" y="2590802"/>
            <a:ext cx="0" cy="235526"/>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sp>
        <p:nvSpPr>
          <p:cNvPr id="29" name="TextBox 28"/>
          <p:cNvSpPr txBox="1"/>
          <p:nvPr/>
        </p:nvSpPr>
        <p:spPr>
          <a:xfrm>
            <a:off x="369455" y="4103937"/>
            <a:ext cx="4174836" cy="1815882"/>
          </a:xfrm>
          <a:prstGeom prst="rect">
            <a:avLst/>
          </a:prstGeom>
          <a:noFill/>
        </p:spPr>
        <p:txBody>
          <a:bodyPr wrap="square" rtlCol="0">
            <a:spAutoFit/>
          </a:bodyPr>
          <a:lstStyle/>
          <a:p>
            <a:pPr marL="285750" indent="-285750">
              <a:buFont typeface="Arial" panose="020B0604020202020204" pitchFamily="34" charset="0"/>
              <a:buChar char="•"/>
            </a:pPr>
            <a:r>
              <a:rPr lang="en-GB" sz="1400" dirty="0" smtClean="0">
                <a:solidFill>
                  <a:schemeClr val="tx1">
                    <a:lumMod val="65000"/>
                    <a:lumOff val="35000"/>
                  </a:schemeClr>
                </a:solidFill>
              </a:rPr>
              <a:t>Left Click on Station or Group selected to view audience/day-part or audience/periods broken down by all demographics. </a:t>
            </a:r>
          </a:p>
          <a:p>
            <a:pPr marL="285750" indent="-285750">
              <a:buFont typeface="Arial" panose="020B0604020202020204" pitchFamily="34" charset="0"/>
              <a:buChar char="•"/>
            </a:pPr>
            <a:endParaRPr lang="en-GB" sz="1400" dirty="0">
              <a:solidFill>
                <a:schemeClr val="tx1">
                  <a:lumMod val="65000"/>
                  <a:lumOff val="35000"/>
                </a:schemeClr>
              </a:solidFill>
            </a:endParaRPr>
          </a:p>
          <a:p>
            <a:pPr marL="285750" indent="-285750">
              <a:buFont typeface="Arial" panose="020B0604020202020204" pitchFamily="34" charset="0"/>
              <a:buChar char="•"/>
            </a:pPr>
            <a:r>
              <a:rPr lang="en-GB" sz="1400" dirty="0" smtClean="0">
                <a:solidFill>
                  <a:schemeClr val="tx1">
                    <a:lumMod val="65000"/>
                    <a:lumOff val="35000"/>
                  </a:schemeClr>
                </a:solidFill>
              </a:rPr>
              <a:t>Any columns the user would like displayed can be ticked/</a:t>
            </a:r>
            <a:r>
              <a:rPr lang="en-GB" sz="1400" dirty="0" err="1" smtClean="0">
                <a:solidFill>
                  <a:schemeClr val="tx1">
                    <a:lumMod val="65000"/>
                    <a:lumOff val="35000"/>
                  </a:schemeClr>
                </a:solidFill>
              </a:rPr>
              <a:t>unticked</a:t>
            </a:r>
            <a:r>
              <a:rPr lang="en-GB" sz="1400" dirty="0" smtClean="0">
                <a:solidFill>
                  <a:schemeClr val="tx1">
                    <a:lumMod val="65000"/>
                    <a:lumOff val="35000"/>
                  </a:schemeClr>
                </a:solidFill>
              </a:rPr>
              <a:t> in the ‘Display Columns’ box (see back page glossary for descriptions of meaning and examples, or hover over the ‘</a:t>
            </a:r>
            <a:r>
              <a:rPr lang="en-GB" sz="1400" dirty="0" err="1" smtClean="0">
                <a:solidFill>
                  <a:schemeClr val="tx1">
                    <a:lumMod val="65000"/>
                    <a:lumOff val="35000"/>
                  </a:schemeClr>
                </a:solidFill>
              </a:rPr>
              <a:t>i</a:t>
            </a:r>
            <a:r>
              <a:rPr lang="en-GB" sz="1400" dirty="0" smtClean="0">
                <a:solidFill>
                  <a:schemeClr val="tx1">
                    <a:lumMod val="65000"/>
                    <a:lumOff val="35000"/>
                  </a:schemeClr>
                </a:solidFill>
              </a:rPr>
              <a:t>’ button) </a:t>
            </a:r>
            <a:endParaRPr lang="en-GB" sz="1400" dirty="0">
              <a:solidFill>
                <a:schemeClr val="tx1">
                  <a:lumMod val="65000"/>
                  <a:lumOff val="35000"/>
                </a:schemeClr>
              </a:solidFill>
            </a:endParaRPr>
          </a:p>
        </p:txBody>
      </p:sp>
      <p:pic>
        <p:nvPicPr>
          <p:cNvPr id="30" name="Picture 2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01748" y="4335603"/>
            <a:ext cx="2143125" cy="1352550"/>
          </a:xfrm>
          <a:prstGeom prst="rect">
            <a:avLst/>
          </a:prstGeom>
          <a:ln>
            <a:solidFill>
              <a:schemeClr val="accent4"/>
            </a:solidFill>
          </a:ln>
        </p:spPr>
      </p:pic>
    </p:spTree>
    <p:extLst>
      <p:ext uri="{BB962C8B-B14F-4D97-AF65-F5344CB8AC3E}">
        <p14:creationId xmlns:p14="http://schemas.microsoft.com/office/powerpoint/2010/main" val="2018432699"/>
      </p:ext>
    </p:extLst>
  </p:cSld>
  <p:clrMapOvr>
    <a:masterClrMapping/>
  </p:clrMapOvr>
  <p:transition spd="med">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
          </p:nvPr>
        </p:nvSpPr>
        <p:spPr/>
        <p:txBody>
          <a:bodyPr/>
          <a:lstStyle/>
          <a:p>
            <a:fld id="{35188F81-93B2-DB45-9FE6-0D558ECC77D3}" type="slidenum">
              <a:rPr lang="en-US" smtClean="0"/>
              <a:pPr/>
              <a:t>6</a:t>
            </a:fld>
            <a:endParaRPr lang="en-US"/>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31661" y="1154560"/>
            <a:ext cx="7172325" cy="3916789"/>
          </a:xfrm>
          <a:prstGeom prst="rect">
            <a:avLst/>
          </a:prstGeom>
          <a:ln>
            <a:solidFill>
              <a:schemeClr val="accent4"/>
            </a:solidFill>
          </a:ln>
        </p:spPr>
      </p:pic>
      <p:sp>
        <p:nvSpPr>
          <p:cNvPr id="6" name="TextBox 5"/>
          <p:cNvSpPr txBox="1"/>
          <p:nvPr/>
        </p:nvSpPr>
        <p:spPr>
          <a:xfrm>
            <a:off x="413181" y="397159"/>
            <a:ext cx="5636636" cy="584775"/>
          </a:xfrm>
          <a:prstGeom prst="rect">
            <a:avLst/>
          </a:prstGeom>
          <a:noFill/>
        </p:spPr>
        <p:txBody>
          <a:bodyPr wrap="square" rtlCol="0">
            <a:spAutoFit/>
          </a:bodyPr>
          <a:lstStyle/>
          <a:p>
            <a:r>
              <a:rPr lang="en-GB" sz="3200" dirty="0" smtClean="0">
                <a:solidFill>
                  <a:schemeClr val="tx1">
                    <a:lumMod val="65000"/>
                    <a:lumOff val="35000"/>
                  </a:schemeClr>
                </a:solidFill>
              </a:rPr>
              <a:t>Listening Figures </a:t>
            </a:r>
            <a:r>
              <a:rPr lang="en-GB" dirty="0" smtClean="0">
                <a:solidFill>
                  <a:schemeClr val="tx1">
                    <a:lumMod val="65000"/>
                    <a:lumOff val="35000"/>
                  </a:schemeClr>
                </a:solidFill>
              </a:rPr>
              <a:t>– </a:t>
            </a:r>
            <a:r>
              <a:rPr lang="en-GB" sz="2000" dirty="0" smtClean="0">
                <a:solidFill>
                  <a:schemeClr val="tx1">
                    <a:lumMod val="65000"/>
                    <a:lumOff val="35000"/>
                  </a:schemeClr>
                </a:solidFill>
              </a:rPr>
              <a:t>Survey Updates </a:t>
            </a:r>
            <a:endParaRPr lang="en-GB" sz="2000" dirty="0">
              <a:solidFill>
                <a:schemeClr val="tx1">
                  <a:lumMod val="65000"/>
                  <a:lumOff val="35000"/>
                </a:schemeClr>
              </a:solidFill>
            </a:endParaRPr>
          </a:p>
        </p:txBody>
      </p:sp>
      <p:sp>
        <p:nvSpPr>
          <p:cNvPr id="7" name="TextBox 6"/>
          <p:cNvSpPr txBox="1"/>
          <p:nvPr/>
        </p:nvSpPr>
        <p:spPr>
          <a:xfrm>
            <a:off x="424882" y="5218552"/>
            <a:ext cx="5661891" cy="1169551"/>
          </a:xfrm>
          <a:prstGeom prst="rect">
            <a:avLst/>
          </a:prstGeom>
          <a:noFill/>
        </p:spPr>
        <p:txBody>
          <a:bodyPr wrap="square" rtlCol="0">
            <a:spAutoFit/>
          </a:bodyPr>
          <a:lstStyle/>
          <a:p>
            <a:r>
              <a:rPr lang="en-GB" sz="1400" dirty="0" smtClean="0">
                <a:solidFill>
                  <a:schemeClr val="tx1">
                    <a:lumMod val="65000"/>
                    <a:lumOff val="35000"/>
                  </a:schemeClr>
                </a:solidFill>
              </a:rPr>
              <a:t>The Survey Updates are available to Non-Subscribers. This is a quarterly bulletin report provided to document any changes in the Survey.</a:t>
            </a:r>
          </a:p>
          <a:p>
            <a:r>
              <a:rPr lang="en-GB" sz="1400" dirty="0" smtClean="0">
                <a:solidFill>
                  <a:schemeClr val="tx1">
                    <a:lumMod val="65000"/>
                    <a:lumOff val="35000"/>
                  </a:schemeClr>
                </a:solidFill>
              </a:rPr>
              <a:t> </a:t>
            </a:r>
          </a:p>
          <a:p>
            <a:r>
              <a:rPr lang="en-GB" sz="1400" dirty="0" smtClean="0">
                <a:solidFill>
                  <a:schemeClr val="tx1">
                    <a:lumMod val="65000"/>
                    <a:lumOff val="35000"/>
                  </a:schemeClr>
                </a:solidFill>
              </a:rPr>
              <a:t>For example new Stations or  reporting, changes to reporting periods,  TSA changes and Stations no longer reporting. </a:t>
            </a:r>
            <a:endParaRPr lang="en-GB" sz="1400" dirty="0">
              <a:solidFill>
                <a:schemeClr val="tx1">
                  <a:lumMod val="65000"/>
                  <a:lumOff val="35000"/>
                </a:schemeClr>
              </a:solidFill>
            </a:endParaRPr>
          </a:p>
        </p:txBody>
      </p:sp>
    </p:spTree>
    <p:extLst>
      <p:ext uri="{BB962C8B-B14F-4D97-AF65-F5344CB8AC3E}">
        <p14:creationId xmlns:p14="http://schemas.microsoft.com/office/powerpoint/2010/main" val="3677266243"/>
      </p:ext>
    </p:extLst>
  </p:cSld>
  <p:clrMapOvr>
    <a:masterClrMapping/>
  </p:clrMapOvr>
  <p:transition spd="med">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
          </p:nvPr>
        </p:nvSpPr>
        <p:spPr/>
        <p:txBody>
          <a:bodyPr/>
          <a:lstStyle/>
          <a:p>
            <a:fld id="{35188F81-93B2-DB45-9FE6-0D558ECC77D3}" type="slidenum">
              <a:rPr lang="en-US" smtClean="0"/>
              <a:pPr/>
              <a:t>7</a:t>
            </a:fld>
            <a:endParaRPr lang="en-US"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3481" y="994961"/>
            <a:ext cx="8275502" cy="3383080"/>
          </a:xfrm>
          <a:prstGeom prst="rect">
            <a:avLst/>
          </a:prstGeom>
          <a:ln>
            <a:solidFill>
              <a:schemeClr val="accent4"/>
            </a:solidFill>
          </a:ln>
        </p:spPr>
      </p:pic>
      <p:sp>
        <p:nvSpPr>
          <p:cNvPr id="6" name="TextBox 5"/>
          <p:cNvSpPr txBox="1"/>
          <p:nvPr/>
        </p:nvSpPr>
        <p:spPr>
          <a:xfrm>
            <a:off x="378687" y="387931"/>
            <a:ext cx="6520873" cy="584775"/>
          </a:xfrm>
          <a:prstGeom prst="rect">
            <a:avLst/>
          </a:prstGeom>
          <a:noFill/>
        </p:spPr>
        <p:txBody>
          <a:bodyPr wrap="square" rtlCol="0">
            <a:spAutoFit/>
          </a:bodyPr>
          <a:lstStyle/>
          <a:p>
            <a:r>
              <a:rPr lang="en-GB" sz="3200" dirty="0" smtClean="0">
                <a:solidFill>
                  <a:schemeClr val="tx1">
                    <a:lumMod val="65000"/>
                    <a:lumOff val="35000"/>
                  </a:schemeClr>
                </a:solidFill>
              </a:rPr>
              <a:t>Listening Figures  - </a:t>
            </a:r>
            <a:r>
              <a:rPr lang="en-GB" sz="2000" dirty="0" smtClean="0">
                <a:solidFill>
                  <a:schemeClr val="tx1">
                    <a:lumMod val="65000"/>
                    <a:lumOff val="35000"/>
                  </a:schemeClr>
                </a:solidFill>
              </a:rPr>
              <a:t>Market Trends </a:t>
            </a:r>
            <a:endParaRPr lang="en-GB" sz="2000" dirty="0">
              <a:solidFill>
                <a:schemeClr val="tx1">
                  <a:lumMod val="65000"/>
                  <a:lumOff val="35000"/>
                </a:schemeClr>
              </a:solidFill>
            </a:endParaRPr>
          </a:p>
        </p:txBody>
      </p:sp>
      <p:sp>
        <p:nvSpPr>
          <p:cNvPr id="8" name="TextBox 7"/>
          <p:cNvSpPr txBox="1"/>
          <p:nvPr/>
        </p:nvSpPr>
        <p:spPr>
          <a:xfrm>
            <a:off x="203481" y="4377744"/>
            <a:ext cx="7767786" cy="1938992"/>
          </a:xfrm>
          <a:prstGeom prst="rect">
            <a:avLst/>
          </a:prstGeom>
          <a:noFill/>
        </p:spPr>
        <p:txBody>
          <a:bodyPr wrap="square" rtlCol="0">
            <a:spAutoFit/>
          </a:bodyPr>
          <a:lstStyle/>
          <a:p>
            <a:pPr marL="171450" indent="-171450">
              <a:buFont typeface="Arial" panose="020B0604020202020204" pitchFamily="34" charset="0"/>
              <a:buChar char="•"/>
            </a:pPr>
            <a:r>
              <a:rPr lang="en-GB" sz="1200" dirty="0" smtClean="0">
                <a:solidFill>
                  <a:schemeClr val="tx1">
                    <a:lumMod val="65000"/>
                    <a:lumOff val="35000"/>
                  </a:schemeClr>
                </a:solidFill>
              </a:rPr>
              <a:t>Market Trends is also available for Non RAJAR Subscribers.</a:t>
            </a:r>
          </a:p>
          <a:p>
            <a:pPr marL="171450" indent="-171450">
              <a:buFont typeface="Arial" panose="020B0604020202020204" pitchFamily="34" charset="0"/>
              <a:buChar char="•"/>
            </a:pPr>
            <a:endParaRPr lang="en-GB" sz="1200" dirty="0">
              <a:solidFill>
                <a:schemeClr val="tx1">
                  <a:lumMod val="65000"/>
                  <a:lumOff val="35000"/>
                </a:schemeClr>
              </a:solidFill>
            </a:endParaRPr>
          </a:p>
          <a:p>
            <a:pPr marL="171450" indent="-171450">
              <a:buFont typeface="Arial" panose="020B0604020202020204" pitchFamily="34" charset="0"/>
              <a:buChar char="•"/>
            </a:pPr>
            <a:r>
              <a:rPr lang="en-GB" sz="1200" dirty="0" smtClean="0">
                <a:solidFill>
                  <a:schemeClr val="tx1">
                    <a:lumMod val="65000"/>
                    <a:lumOff val="35000"/>
                  </a:schemeClr>
                </a:solidFill>
              </a:rPr>
              <a:t>Included in this section is the Quarterly Summary (PDF and Excel versions). </a:t>
            </a:r>
          </a:p>
          <a:p>
            <a:pPr marL="171450" indent="-171450">
              <a:buFont typeface="Arial" panose="020B0604020202020204" pitchFamily="34" charset="0"/>
              <a:buChar char="•"/>
            </a:pPr>
            <a:endParaRPr lang="en-GB" sz="1200" dirty="0" smtClean="0">
              <a:solidFill>
                <a:schemeClr val="tx1">
                  <a:lumMod val="65000"/>
                  <a:lumOff val="35000"/>
                </a:schemeClr>
              </a:solidFill>
            </a:endParaRPr>
          </a:p>
          <a:p>
            <a:pPr marL="171450" indent="-171450">
              <a:buFont typeface="Arial" panose="020B0604020202020204" pitchFamily="34" charset="0"/>
              <a:buChar char="•"/>
            </a:pPr>
            <a:r>
              <a:rPr lang="en-GB" sz="1200" dirty="0" smtClean="0">
                <a:solidFill>
                  <a:schemeClr val="tx1">
                    <a:lumMod val="65000"/>
                    <a:lumOff val="35000"/>
                  </a:schemeClr>
                </a:solidFill>
              </a:rPr>
              <a:t> </a:t>
            </a:r>
            <a:r>
              <a:rPr lang="en-GB" sz="1200" dirty="0">
                <a:solidFill>
                  <a:schemeClr val="tx1">
                    <a:lumMod val="65000"/>
                    <a:lumOff val="35000"/>
                  </a:schemeClr>
                </a:solidFill>
              </a:rPr>
              <a:t>All </a:t>
            </a:r>
            <a:r>
              <a:rPr lang="en-GB" sz="1200" dirty="0" smtClean="0">
                <a:solidFill>
                  <a:schemeClr val="tx1">
                    <a:lumMod val="65000"/>
                    <a:lumOff val="35000"/>
                  </a:schemeClr>
                </a:solidFill>
              </a:rPr>
              <a:t>Radio </a:t>
            </a:r>
            <a:r>
              <a:rPr lang="en-GB" sz="1200" dirty="0">
                <a:solidFill>
                  <a:schemeClr val="tx1">
                    <a:lumMod val="65000"/>
                    <a:lumOff val="35000"/>
                  </a:schemeClr>
                </a:solidFill>
              </a:rPr>
              <a:t>Listening </a:t>
            </a:r>
            <a:r>
              <a:rPr lang="en-GB" sz="1200" dirty="0" smtClean="0">
                <a:solidFill>
                  <a:schemeClr val="tx1">
                    <a:lumMod val="65000"/>
                    <a:lumOff val="35000"/>
                  </a:schemeClr>
                </a:solidFill>
              </a:rPr>
              <a:t>Charts including; All </a:t>
            </a:r>
            <a:r>
              <a:rPr lang="en-GB" sz="1200" dirty="0">
                <a:solidFill>
                  <a:schemeClr val="tx1">
                    <a:lumMod val="65000"/>
                    <a:lumOff val="35000"/>
                  </a:schemeClr>
                </a:solidFill>
              </a:rPr>
              <a:t>Radio Listening including share via </a:t>
            </a:r>
            <a:r>
              <a:rPr lang="en-GB" sz="1200" dirty="0" smtClean="0">
                <a:solidFill>
                  <a:schemeClr val="tx1">
                    <a:lumMod val="65000"/>
                    <a:lumOff val="35000"/>
                  </a:schemeClr>
                </a:solidFill>
              </a:rPr>
              <a:t>platform, All </a:t>
            </a:r>
            <a:r>
              <a:rPr lang="en-GB" sz="1200" dirty="0">
                <a:solidFill>
                  <a:schemeClr val="tx1">
                    <a:lumMod val="65000"/>
                    <a:lumOff val="35000"/>
                  </a:schemeClr>
                </a:solidFill>
              </a:rPr>
              <a:t>Digital Radio </a:t>
            </a:r>
            <a:r>
              <a:rPr lang="en-GB" sz="1200" dirty="0" smtClean="0">
                <a:solidFill>
                  <a:schemeClr val="tx1">
                    <a:lumMod val="65000"/>
                    <a:lumOff val="35000"/>
                  </a:schemeClr>
                </a:solidFill>
              </a:rPr>
              <a:t>listening, </a:t>
            </a:r>
            <a:r>
              <a:rPr lang="en-GB" sz="1200" dirty="0">
                <a:solidFill>
                  <a:schemeClr val="tx1">
                    <a:lumMod val="65000"/>
                    <a:lumOff val="35000"/>
                  </a:schemeClr>
                </a:solidFill>
              </a:rPr>
              <a:t>BBC </a:t>
            </a:r>
            <a:r>
              <a:rPr lang="en-GB" sz="1200" dirty="0" smtClean="0">
                <a:solidFill>
                  <a:schemeClr val="tx1">
                    <a:lumMod val="65000"/>
                    <a:lumOff val="35000"/>
                  </a:schemeClr>
                </a:solidFill>
              </a:rPr>
              <a:t>Radio/Commercial </a:t>
            </a:r>
            <a:r>
              <a:rPr lang="en-GB" sz="1200" dirty="0">
                <a:solidFill>
                  <a:schemeClr val="tx1">
                    <a:lumMod val="65000"/>
                    <a:lumOff val="35000"/>
                  </a:schemeClr>
                </a:solidFill>
              </a:rPr>
              <a:t>Radio – weekly reach and </a:t>
            </a:r>
            <a:r>
              <a:rPr lang="en-GB" sz="1200" dirty="0" smtClean="0">
                <a:solidFill>
                  <a:schemeClr val="tx1">
                    <a:lumMod val="65000"/>
                    <a:lumOff val="35000"/>
                  </a:schemeClr>
                </a:solidFill>
              </a:rPr>
              <a:t>share, BBC Radio/Commercial </a:t>
            </a:r>
            <a:r>
              <a:rPr lang="en-GB" sz="1200" dirty="0">
                <a:solidFill>
                  <a:schemeClr val="tx1">
                    <a:lumMod val="65000"/>
                    <a:lumOff val="35000"/>
                  </a:schemeClr>
                </a:solidFill>
              </a:rPr>
              <a:t>Radio – platform </a:t>
            </a:r>
            <a:r>
              <a:rPr lang="en-GB" sz="1200" dirty="0" smtClean="0">
                <a:solidFill>
                  <a:schemeClr val="tx1">
                    <a:lumMod val="65000"/>
                    <a:lumOff val="35000"/>
                  </a:schemeClr>
                </a:solidFill>
              </a:rPr>
              <a:t>share, DAB </a:t>
            </a:r>
            <a:r>
              <a:rPr lang="en-GB" sz="1200" dirty="0">
                <a:solidFill>
                  <a:schemeClr val="tx1">
                    <a:lumMod val="65000"/>
                    <a:lumOff val="35000"/>
                  </a:schemeClr>
                </a:solidFill>
              </a:rPr>
              <a:t>set </a:t>
            </a:r>
            <a:r>
              <a:rPr lang="en-GB" sz="1200" dirty="0" smtClean="0">
                <a:solidFill>
                  <a:schemeClr val="tx1">
                    <a:lumMod val="65000"/>
                    <a:lumOff val="35000"/>
                  </a:schemeClr>
                </a:solidFill>
              </a:rPr>
              <a:t>ownership, Listening </a:t>
            </a:r>
            <a:r>
              <a:rPr lang="en-GB" sz="1200" dirty="0">
                <a:solidFill>
                  <a:schemeClr val="tx1">
                    <a:lumMod val="65000"/>
                    <a:lumOff val="35000"/>
                  </a:schemeClr>
                </a:solidFill>
              </a:rPr>
              <a:t>to radio via a Mobile </a:t>
            </a:r>
            <a:r>
              <a:rPr lang="en-GB" sz="1200" dirty="0" smtClean="0">
                <a:solidFill>
                  <a:schemeClr val="tx1">
                    <a:lumMod val="65000"/>
                    <a:lumOff val="35000"/>
                  </a:schemeClr>
                </a:solidFill>
              </a:rPr>
              <a:t>Phone.  </a:t>
            </a:r>
          </a:p>
          <a:p>
            <a:pPr marL="171450" indent="-171450">
              <a:buFont typeface="Arial" panose="020B0604020202020204" pitchFamily="34" charset="0"/>
              <a:buChar char="•"/>
            </a:pPr>
            <a:endParaRPr lang="en-GB" sz="1200" dirty="0">
              <a:solidFill>
                <a:schemeClr val="tx1">
                  <a:lumMod val="65000"/>
                  <a:lumOff val="35000"/>
                </a:schemeClr>
              </a:solidFill>
            </a:endParaRPr>
          </a:p>
          <a:p>
            <a:pPr marL="171450" indent="-171450">
              <a:buFont typeface="Arial" panose="020B0604020202020204" pitchFamily="34" charset="0"/>
              <a:buChar char="•"/>
            </a:pPr>
            <a:r>
              <a:rPr lang="en-GB" sz="1200" dirty="0" smtClean="0">
                <a:solidFill>
                  <a:schemeClr val="tx1">
                    <a:lumMod val="65000"/>
                    <a:lumOff val="35000"/>
                  </a:schemeClr>
                </a:solidFill>
              </a:rPr>
              <a:t>Comparative Data Charts detailing </a:t>
            </a:r>
            <a:r>
              <a:rPr lang="en-GB" sz="1200" dirty="0">
                <a:solidFill>
                  <a:schemeClr val="tx1">
                    <a:lumMod val="65000"/>
                    <a:lumOff val="35000"/>
                  </a:schemeClr>
                </a:solidFill>
              </a:rPr>
              <a:t>radio listening figures for National, Scottish and London stations, as well as National and London stations’ Breakfast </a:t>
            </a:r>
            <a:r>
              <a:rPr lang="en-GB" sz="1200" dirty="0" smtClean="0">
                <a:solidFill>
                  <a:schemeClr val="tx1">
                    <a:lumMod val="65000"/>
                    <a:lumOff val="35000"/>
                  </a:schemeClr>
                </a:solidFill>
              </a:rPr>
              <a:t>Shows including Year on Year and Quarter on Quarter comparisons. </a:t>
            </a:r>
            <a:endParaRPr lang="en-GB" sz="1200" dirty="0">
              <a:solidFill>
                <a:schemeClr val="tx1">
                  <a:lumMod val="65000"/>
                  <a:lumOff val="35000"/>
                </a:schemeClr>
              </a:solidFill>
            </a:endParaRPr>
          </a:p>
        </p:txBody>
      </p:sp>
    </p:spTree>
    <p:extLst>
      <p:ext uri="{BB962C8B-B14F-4D97-AF65-F5344CB8AC3E}">
        <p14:creationId xmlns:p14="http://schemas.microsoft.com/office/powerpoint/2010/main" val="2640022085"/>
      </p:ext>
    </p:extLst>
  </p:cSld>
  <p:clrMapOvr>
    <a:masterClrMapping/>
  </p:clrMapOvr>
  <p:transition spd="med">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4726204" y="1116565"/>
            <a:ext cx="4029869" cy="2324536"/>
          </a:xfrm>
          <a:prstGeom prst="rect">
            <a:avLst/>
          </a:prstGeom>
          <a:solidFill>
            <a:schemeClr val="accent5">
              <a:lumMod val="40000"/>
              <a:lumOff val="60000"/>
            </a:schemeClr>
          </a:solidFill>
          <a:ln>
            <a:solidFill>
              <a:schemeClr val="tx1">
                <a:lumMod val="65000"/>
                <a:lumOff val="3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26204" y="1397668"/>
            <a:ext cx="3833083" cy="20434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ctangle 4"/>
          <p:cNvSpPr/>
          <p:nvPr/>
        </p:nvSpPr>
        <p:spPr>
          <a:xfrm>
            <a:off x="326355" y="2979517"/>
            <a:ext cx="7245587" cy="3416320"/>
          </a:xfrm>
          <a:prstGeom prst="rect">
            <a:avLst/>
          </a:prstGeom>
        </p:spPr>
        <p:txBody>
          <a:bodyPr wrap="square">
            <a:spAutoFit/>
          </a:bodyPr>
          <a:lstStyle/>
          <a:p>
            <a:endParaRPr lang="en-GB" sz="1200" dirty="0" smtClean="0"/>
          </a:p>
          <a:p>
            <a:endParaRPr lang="en-GB" sz="1200" dirty="0"/>
          </a:p>
          <a:p>
            <a:endParaRPr lang="en-GB" sz="1200" dirty="0"/>
          </a:p>
          <a:p>
            <a:r>
              <a:rPr lang="en-GB" sz="1200" i="1" dirty="0" smtClean="0">
                <a:solidFill>
                  <a:schemeClr val="tx1">
                    <a:lumMod val="65000"/>
                    <a:lumOff val="35000"/>
                  </a:schemeClr>
                </a:solidFill>
              </a:rPr>
              <a:t>'Standard </a:t>
            </a:r>
            <a:r>
              <a:rPr lang="en-GB" sz="1200" i="1" dirty="0">
                <a:solidFill>
                  <a:schemeClr val="tx1">
                    <a:lumMod val="65000"/>
                    <a:lumOff val="35000"/>
                  </a:schemeClr>
                </a:solidFill>
              </a:rPr>
              <a:t>Results' (also known as 'Volume tables') for Commercial </a:t>
            </a:r>
            <a:r>
              <a:rPr lang="en-GB" sz="1200" i="1" dirty="0" smtClean="0">
                <a:solidFill>
                  <a:schemeClr val="tx1">
                    <a:lumMod val="65000"/>
                    <a:lumOff val="35000"/>
                  </a:schemeClr>
                </a:solidFill>
              </a:rPr>
              <a:t>Stations and BBC National Stations/Networks. </a:t>
            </a:r>
            <a:r>
              <a:rPr lang="en-GB" sz="1200" dirty="0" smtClean="0">
                <a:solidFill>
                  <a:schemeClr val="tx1">
                    <a:lumMod val="65000"/>
                    <a:lumOff val="35000"/>
                  </a:schemeClr>
                </a:solidFill>
              </a:rPr>
              <a:t>Aggregated </a:t>
            </a:r>
            <a:r>
              <a:rPr lang="en-GB" sz="1200" dirty="0">
                <a:solidFill>
                  <a:schemeClr val="tx1">
                    <a:lumMod val="65000"/>
                    <a:lumOff val="35000"/>
                  </a:schemeClr>
                </a:solidFill>
              </a:rPr>
              <a:t>data are tables published in a pre-set format, i.e. with pre-determined age brackets, time bands, etc</a:t>
            </a:r>
            <a:r>
              <a:rPr lang="en-GB" sz="1200" dirty="0" smtClean="0">
                <a:solidFill>
                  <a:schemeClr val="tx1">
                    <a:lumMod val="65000"/>
                    <a:lumOff val="35000"/>
                  </a:schemeClr>
                </a:solidFill>
              </a:rPr>
              <a:t>. There are 10 pre-set tables for each Group/Station, below is the breakdown.  </a:t>
            </a:r>
          </a:p>
          <a:p>
            <a:endParaRPr lang="en-GB" sz="1200" dirty="0">
              <a:solidFill>
                <a:schemeClr val="tx1">
                  <a:lumMod val="65000"/>
                  <a:lumOff val="35000"/>
                </a:schemeClr>
              </a:solidFill>
            </a:endParaRPr>
          </a:p>
          <a:p>
            <a:pPr marL="171450" indent="-171450">
              <a:buFont typeface="Arial" pitchFamily="34" charset="0"/>
              <a:buChar char="•"/>
            </a:pPr>
            <a:r>
              <a:rPr lang="en-GB" sz="1200" dirty="0" smtClean="0">
                <a:solidFill>
                  <a:schemeClr val="tx1">
                    <a:lumMod val="65000"/>
                    <a:lumOff val="35000"/>
                  </a:schemeClr>
                </a:solidFill>
              </a:rPr>
              <a:t>Table </a:t>
            </a:r>
            <a:r>
              <a:rPr lang="en-GB" sz="1200" dirty="0">
                <a:solidFill>
                  <a:schemeClr val="tx1">
                    <a:lumMod val="65000"/>
                    <a:lumOff val="35000"/>
                  </a:schemeClr>
                </a:solidFill>
              </a:rPr>
              <a:t>0: Cumulative weekly audience Quarter on Quarter (All Adults</a:t>
            </a:r>
            <a:r>
              <a:rPr lang="en-GB" sz="1200" dirty="0" smtClean="0">
                <a:solidFill>
                  <a:schemeClr val="tx1">
                    <a:lumMod val="65000"/>
                    <a:lumOff val="35000"/>
                  </a:schemeClr>
                </a:solidFill>
              </a:rPr>
              <a:t>)</a:t>
            </a:r>
          </a:p>
          <a:p>
            <a:pPr marL="171450" indent="-171450">
              <a:buFont typeface="Arial" pitchFamily="34" charset="0"/>
              <a:buChar char="•"/>
            </a:pPr>
            <a:r>
              <a:rPr lang="en-GB" sz="1200" dirty="0" smtClean="0">
                <a:solidFill>
                  <a:schemeClr val="tx1">
                    <a:lumMod val="65000"/>
                    <a:lumOff val="35000"/>
                  </a:schemeClr>
                </a:solidFill>
              </a:rPr>
              <a:t>Table </a:t>
            </a:r>
            <a:r>
              <a:rPr lang="en-GB" sz="1200" dirty="0">
                <a:solidFill>
                  <a:schemeClr val="tx1">
                    <a:lumMod val="65000"/>
                    <a:lumOff val="35000"/>
                  </a:schemeClr>
                </a:solidFill>
              </a:rPr>
              <a:t>1: Cumulative weekly audience (reach), total and average hours (38 demographics</a:t>
            </a:r>
            <a:r>
              <a:rPr lang="en-GB" sz="1200" dirty="0" smtClean="0">
                <a:solidFill>
                  <a:schemeClr val="tx1">
                    <a:lumMod val="65000"/>
                    <a:lumOff val="35000"/>
                  </a:schemeClr>
                </a:solidFill>
              </a:rPr>
              <a:t>)</a:t>
            </a:r>
          </a:p>
          <a:p>
            <a:pPr marL="171450" indent="-171450">
              <a:buFont typeface="Arial" pitchFamily="34" charset="0"/>
              <a:buChar char="•"/>
            </a:pPr>
            <a:r>
              <a:rPr lang="en-GB" sz="1200" dirty="0" smtClean="0">
                <a:solidFill>
                  <a:schemeClr val="tx1">
                    <a:lumMod val="65000"/>
                    <a:lumOff val="35000"/>
                  </a:schemeClr>
                </a:solidFill>
              </a:rPr>
              <a:t>Table </a:t>
            </a:r>
            <a:r>
              <a:rPr lang="en-GB" sz="1200" dirty="0">
                <a:solidFill>
                  <a:schemeClr val="tx1">
                    <a:lumMod val="65000"/>
                    <a:lumOff val="35000"/>
                  </a:schemeClr>
                </a:solidFill>
              </a:rPr>
              <a:t>2: Share by day part segment (20 demographics</a:t>
            </a:r>
            <a:r>
              <a:rPr lang="en-GB" sz="1200" dirty="0" smtClean="0">
                <a:solidFill>
                  <a:schemeClr val="tx1">
                    <a:lumMod val="65000"/>
                    <a:lumOff val="35000"/>
                  </a:schemeClr>
                </a:solidFill>
              </a:rPr>
              <a:t>)</a:t>
            </a:r>
          </a:p>
          <a:p>
            <a:pPr marL="171450" indent="-171450">
              <a:buFont typeface="Arial" pitchFamily="34" charset="0"/>
              <a:buChar char="•"/>
            </a:pPr>
            <a:r>
              <a:rPr lang="en-GB" sz="1200" dirty="0" smtClean="0">
                <a:solidFill>
                  <a:schemeClr val="tx1">
                    <a:lumMod val="65000"/>
                    <a:lumOff val="35000"/>
                  </a:schemeClr>
                </a:solidFill>
              </a:rPr>
              <a:t>Table </a:t>
            </a:r>
            <a:r>
              <a:rPr lang="en-GB" sz="1200" dirty="0">
                <a:solidFill>
                  <a:schemeClr val="tx1">
                    <a:lumMod val="65000"/>
                    <a:lumOff val="35000"/>
                  </a:schemeClr>
                </a:solidFill>
              </a:rPr>
              <a:t>3: Reach by day part segment (20 demographics</a:t>
            </a:r>
            <a:r>
              <a:rPr lang="en-GB" sz="1200" dirty="0" smtClean="0">
                <a:solidFill>
                  <a:schemeClr val="tx1">
                    <a:lumMod val="65000"/>
                    <a:lumOff val="35000"/>
                  </a:schemeClr>
                </a:solidFill>
              </a:rPr>
              <a:t>)</a:t>
            </a:r>
          </a:p>
          <a:p>
            <a:pPr marL="171450" indent="-171450">
              <a:buFont typeface="Arial" pitchFamily="34" charset="0"/>
              <a:buChar char="•"/>
            </a:pPr>
            <a:r>
              <a:rPr lang="en-GB" sz="1200" dirty="0" smtClean="0">
                <a:solidFill>
                  <a:schemeClr val="tx1">
                    <a:lumMod val="65000"/>
                    <a:lumOff val="35000"/>
                  </a:schemeClr>
                </a:solidFill>
              </a:rPr>
              <a:t>Table </a:t>
            </a:r>
            <a:r>
              <a:rPr lang="en-GB" sz="1200" dirty="0">
                <a:solidFill>
                  <a:schemeClr val="tx1">
                    <a:lumMod val="65000"/>
                    <a:lumOff val="35000"/>
                  </a:schemeClr>
                </a:solidFill>
              </a:rPr>
              <a:t>4: Audience by half hour - Weekday average (20 demographics</a:t>
            </a:r>
            <a:r>
              <a:rPr lang="en-GB" sz="1200" dirty="0" smtClean="0">
                <a:solidFill>
                  <a:schemeClr val="tx1">
                    <a:lumMod val="65000"/>
                    <a:lumOff val="35000"/>
                  </a:schemeClr>
                </a:solidFill>
              </a:rPr>
              <a:t>)</a:t>
            </a:r>
          </a:p>
          <a:p>
            <a:pPr marL="171450" indent="-171450">
              <a:buFont typeface="Arial" pitchFamily="34" charset="0"/>
              <a:buChar char="•"/>
            </a:pPr>
            <a:r>
              <a:rPr lang="en-GB" sz="1200" dirty="0" smtClean="0">
                <a:solidFill>
                  <a:schemeClr val="tx1">
                    <a:lumMod val="65000"/>
                    <a:lumOff val="35000"/>
                  </a:schemeClr>
                </a:solidFill>
              </a:rPr>
              <a:t>Table </a:t>
            </a:r>
            <a:r>
              <a:rPr lang="en-GB" sz="1200" dirty="0">
                <a:solidFill>
                  <a:schemeClr val="tx1">
                    <a:lumMod val="65000"/>
                    <a:lumOff val="35000"/>
                  </a:schemeClr>
                </a:solidFill>
              </a:rPr>
              <a:t>5: Audience by half hour - Saturday (20 demographics</a:t>
            </a:r>
            <a:r>
              <a:rPr lang="en-GB" sz="1200" dirty="0" smtClean="0">
                <a:solidFill>
                  <a:schemeClr val="tx1">
                    <a:lumMod val="65000"/>
                    <a:lumOff val="35000"/>
                  </a:schemeClr>
                </a:solidFill>
              </a:rPr>
              <a:t>)</a:t>
            </a:r>
          </a:p>
          <a:p>
            <a:pPr marL="171450" indent="-171450">
              <a:buFont typeface="Arial" pitchFamily="34" charset="0"/>
              <a:buChar char="•"/>
            </a:pPr>
            <a:r>
              <a:rPr lang="en-GB" sz="1200" dirty="0" smtClean="0">
                <a:solidFill>
                  <a:schemeClr val="tx1">
                    <a:lumMod val="65000"/>
                    <a:lumOff val="35000"/>
                  </a:schemeClr>
                </a:solidFill>
              </a:rPr>
              <a:t>Table </a:t>
            </a:r>
            <a:r>
              <a:rPr lang="en-GB" sz="1200" dirty="0">
                <a:solidFill>
                  <a:schemeClr val="tx1">
                    <a:lumMod val="65000"/>
                    <a:lumOff val="35000"/>
                  </a:schemeClr>
                </a:solidFill>
              </a:rPr>
              <a:t>6: Audience by half hour - Sunday (20 demographics</a:t>
            </a:r>
            <a:r>
              <a:rPr lang="en-GB" sz="1200" dirty="0" smtClean="0">
                <a:solidFill>
                  <a:schemeClr val="tx1">
                    <a:lumMod val="65000"/>
                    <a:lumOff val="35000"/>
                  </a:schemeClr>
                </a:solidFill>
              </a:rPr>
              <a:t>)</a:t>
            </a:r>
          </a:p>
          <a:p>
            <a:pPr marL="171450" indent="-171450">
              <a:buFont typeface="Arial" pitchFamily="34" charset="0"/>
              <a:buChar char="•"/>
            </a:pPr>
            <a:r>
              <a:rPr lang="en-GB" sz="1200" dirty="0" smtClean="0">
                <a:solidFill>
                  <a:schemeClr val="tx1">
                    <a:lumMod val="65000"/>
                    <a:lumOff val="35000"/>
                  </a:schemeClr>
                </a:solidFill>
              </a:rPr>
              <a:t>Table </a:t>
            </a:r>
            <a:r>
              <a:rPr lang="en-GB" sz="1200" dirty="0">
                <a:solidFill>
                  <a:schemeClr val="tx1">
                    <a:lumMod val="65000"/>
                    <a:lumOff val="35000"/>
                  </a:schemeClr>
                </a:solidFill>
              </a:rPr>
              <a:t>7: Cumulative weekly audience (reach), total and average hours, by competitive </a:t>
            </a:r>
            <a:r>
              <a:rPr lang="en-GB" sz="1200" dirty="0" smtClean="0">
                <a:solidFill>
                  <a:schemeClr val="tx1">
                    <a:lumMod val="65000"/>
                    <a:lumOff val="35000"/>
                  </a:schemeClr>
                </a:solidFill>
              </a:rPr>
              <a:t>stations</a:t>
            </a:r>
          </a:p>
          <a:p>
            <a:pPr marL="171450" indent="-171450">
              <a:buFont typeface="Arial" pitchFamily="34" charset="0"/>
              <a:buChar char="•"/>
            </a:pPr>
            <a:r>
              <a:rPr lang="en-GB" sz="1200" dirty="0" smtClean="0">
                <a:solidFill>
                  <a:schemeClr val="tx1">
                    <a:lumMod val="65000"/>
                    <a:lumOff val="35000"/>
                  </a:schemeClr>
                </a:solidFill>
              </a:rPr>
              <a:t>Table </a:t>
            </a:r>
            <a:r>
              <a:rPr lang="en-GB" sz="1200" dirty="0">
                <a:solidFill>
                  <a:schemeClr val="tx1">
                    <a:lumMod val="65000"/>
                    <a:lumOff val="35000"/>
                  </a:schemeClr>
                </a:solidFill>
              </a:rPr>
              <a:t>8: Share by day part segment, by competitive </a:t>
            </a:r>
            <a:r>
              <a:rPr lang="en-GB" sz="1200" dirty="0" smtClean="0">
                <a:solidFill>
                  <a:schemeClr val="tx1">
                    <a:lumMod val="65000"/>
                    <a:lumOff val="35000"/>
                  </a:schemeClr>
                </a:solidFill>
              </a:rPr>
              <a:t>stations</a:t>
            </a:r>
          </a:p>
          <a:p>
            <a:pPr marL="171450" indent="-171450">
              <a:buFont typeface="Arial" pitchFamily="34" charset="0"/>
              <a:buChar char="•"/>
            </a:pPr>
            <a:r>
              <a:rPr lang="en-GB" sz="1200" dirty="0" smtClean="0">
                <a:solidFill>
                  <a:schemeClr val="tx1">
                    <a:lumMod val="65000"/>
                    <a:lumOff val="35000"/>
                  </a:schemeClr>
                </a:solidFill>
              </a:rPr>
              <a:t>Table </a:t>
            </a:r>
            <a:r>
              <a:rPr lang="en-GB" sz="1200" dirty="0">
                <a:solidFill>
                  <a:schemeClr val="tx1">
                    <a:lumMod val="65000"/>
                    <a:lumOff val="35000"/>
                  </a:schemeClr>
                </a:solidFill>
              </a:rPr>
              <a:t>9: Reach by day part segment, by competitive </a:t>
            </a:r>
            <a:r>
              <a:rPr lang="en-GB" sz="1200" dirty="0" smtClean="0">
                <a:solidFill>
                  <a:schemeClr val="tx1">
                    <a:lumMod val="65000"/>
                    <a:lumOff val="35000"/>
                  </a:schemeClr>
                </a:solidFill>
              </a:rPr>
              <a:t>stations</a:t>
            </a:r>
          </a:p>
          <a:p>
            <a:pPr marL="171450" indent="-171450">
              <a:buFont typeface="Arial" pitchFamily="34" charset="0"/>
              <a:buChar char="•"/>
            </a:pPr>
            <a:r>
              <a:rPr lang="en-GB" sz="1200" dirty="0" smtClean="0">
                <a:solidFill>
                  <a:schemeClr val="tx1">
                    <a:lumMod val="65000"/>
                    <a:lumOff val="35000"/>
                  </a:schemeClr>
                </a:solidFill>
              </a:rPr>
              <a:t>Table </a:t>
            </a:r>
            <a:r>
              <a:rPr lang="en-GB" sz="1200" dirty="0">
                <a:solidFill>
                  <a:schemeClr val="tx1">
                    <a:lumMod val="65000"/>
                    <a:lumOff val="35000"/>
                  </a:schemeClr>
                </a:solidFill>
              </a:rPr>
              <a:t>10: Predicted cumulative audiences (on 1 to 13 weeks, 20 demographics)</a:t>
            </a:r>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6355" y="1116565"/>
            <a:ext cx="4324249" cy="2353647"/>
          </a:xfrm>
          <a:prstGeom prst="rect">
            <a:avLst/>
          </a:prstGeom>
        </p:spPr>
      </p:pic>
      <p:sp>
        <p:nvSpPr>
          <p:cNvPr id="2" name="TextBox 1"/>
          <p:cNvSpPr txBox="1"/>
          <p:nvPr/>
        </p:nvSpPr>
        <p:spPr>
          <a:xfrm>
            <a:off x="424872" y="452582"/>
            <a:ext cx="5015345" cy="584775"/>
          </a:xfrm>
          <a:prstGeom prst="rect">
            <a:avLst/>
          </a:prstGeom>
          <a:noFill/>
        </p:spPr>
        <p:txBody>
          <a:bodyPr wrap="square" rtlCol="0">
            <a:spAutoFit/>
          </a:bodyPr>
          <a:lstStyle/>
          <a:p>
            <a:r>
              <a:rPr lang="en-GB" sz="3200" dirty="0" smtClean="0">
                <a:solidFill>
                  <a:schemeClr val="tx1">
                    <a:lumMod val="65000"/>
                    <a:lumOff val="35000"/>
                  </a:schemeClr>
                </a:solidFill>
              </a:rPr>
              <a:t>Listening Figures – </a:t>
            </a:r>
            <a:r>
              <a:rPr lang="en-GB" sz="2000" dirty="0" smtClean="0">
                <a:solidFill>
                  <a:schemeClr val="tx1">
                    <a:lumMod val="65000"/>
                    <a:lumOff val="35000"/>
                  </a:schemeClr>
                </a:solidFill>
              </a:rPr>
              <a:t>Volumes Tables </a:t>
            </a:r>
            <a:endParaRPr lang="en-GB" sz="2000" dirty="0">
              <a:solidFill>
                <a:schemeClr val="tx1">
                  <a:lumMod val="65000"/>
                  <a:lumOff val="35000"/>
                </a:schemeClr>
              </a:solidFill>
            </a:endParaRPr>
          </a:p>
        </p:txBody>
      </p:sp>
      <p:sp>
        <p:nvSpPr>
          <p:cNvPr id="3" name="TextBox 2"/>
          <p:cNvSpPr txBox="1"/>
          <p:nvPr/>
        </p:nvSpPr>
        <p:spPr>
          <a:xfrm>
            <a:off x="1970356" y="2484036"/>
            <a:ext cx="1571889" cy="461665"/>
          </a:xfrm>
          <a:prstGeom prst="rect">
            <a:avLst/>
          </a:prstGeom>
          <a:noFill/>
          <a:ln>
            <a:solidFill>
              <a:srgbClr val="FF0000"/>
            </a:solidFill>
          </a:ln>
        </p:spPr>
        <p:txBody>
          <a:bodyPr wrap="square" rtlCol="0">
            <a:spAutoFit/>
          </a:bodyPr>
          <a:lstStyle/>
          <a:p>
            <a:r>
              <a:rPr lang="en-GB" sz="1200" dirty="0" smtClean="0">
                <a:solidFill>
                  <a:schemeClr val="tx1">
                    <a:lumMod val="65000"/>
                    <a:lumOff val="35000"/>
                  </a:schemeClr>
                </a:solidFill>
              </a:rPr>
              <a:t>Select Survey period and Station/Group</a:t>
            </a:r>
            <a:endParaRPr lang="en-GB" sz="1200" dirty="0">
              <a:solidFill>
                <a:schemeClr val="tx1">
                  <a:lumMod val="65000"/>
                  <a:lumOff val="35000"/>
                </a:schemeClr>
              </a:solidFill>
            </a:endParaRPr>
          </a:p>
        </p:txBody>
      </p:sp>
    </p:spTree>
    <p:extLst>
      <p:ext uri="{BB962C8B-B14F-4D97-AF65-F5344CB8AC3E}">
        <p14:creationId xmlns:p14="http://schemas.microsoft.com/office/powerpoint/2010/main" val="1710429262"/>
      </p:ext>
    </p:extLst>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52575" y="378684"/>
            <a:ext cx="5477170" cy="584775"/>
          </a:xfrm>
          <a:prstGeom prst="rect">
            <a:avLst/>
          </a:prstGeom>
          <a:noFill/>
        </p:spPr>
        <p:txBody>
          <a:bodyPr wrap="square" rtlCol="0">
            <a:spAutoFit/>
          </a:bodyPr>
          <a:lstStyle/>
          <a:p>
            <a:r>
              <a:rPr lang="en-GB" sz="3200" dirty="0" smtClean="0">
                <a:solidFill>
                  <a:schemeClr val="tx1">
                    <a:lumMod val="65000"/>
                    <a:lumOff val="35000"/>
                  </a:schemeClr>
                </a:solidFill>
              </a:rPr>
              <a:t>Listening Figures – </a:t>
            </a:r>
            <a:r>
              <a:rPr lang="en-GB" sz="2000" dirty="0" smtClean="0">
                <a:solidFill>
                  <a:schemeClr val="tx1">
                    <a:lumMod val="65000"/>
                    <a:lumOff val="35000"/>
                  </a:schemeClr>
                </a:solidFill>
              </a:rPr>
              <a:t>Mapping</a:t>
            </a:r>
            <a:r>
              <a:rPr lang="en-GB" sz="3200" dirty="0" smtClean="0">
                <a:solidFill>
                  <a:schemeClr val="tx1">
                    <a:lumMod val="65000"/>
                    <a:lumOff val="35000"/>
                  </a:schemeClr>
                </a:solidFill>
              </a:rPr>
              <a:t> </a:t>
            </a:r>
            <a:endParaRPr lang="en-GB" sz="3200" dirty="0">
              <a:solidFill>
                <a:schemeClr val="tx1">
                  <a:lumMod val="65000"/>
                  <a:lumOff val="35000"/>
                </a:schemeClr>
              </a:solidFill>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6212" y="1096393"/>
            <a:ext cx="8542915" cy="3379966"/>
          </a:xfrm>
          <a:prstGeom prst="rect">
            <a:avLst/>
          </a:prstGeom>
        </p:spPr>
      </p:pic>
      <p:sp>
        <p:nvSpPr>
          <p:cNvPr id="4" name="TextBox 3"/>
          <p:cNvSpPr txBox="1"/>
          <p:nvPr/>
        </p:nvSpPr>
        <p:spPr>
          <a:xfrm>
            <a:off x="184731" y="4701308"/>
            <a:ext cx="7075055" cy="1384995"/>
          </a:xfrm>
          <a:prstGeom prst="rect">
            <a:avLst/>
          </a:prstGeom>
          <a:noFill/>
        </p:spPr>
        <p:txBody>
          <a:bodyPr wrap="square" rtlCol="0">
            <a:spAutoFit/>
          </a:bodyPr>
          <a:lstStyle/>
          <a:p>
            <a:pPr marL="285750" indent="-285750">
              <a:buFont typeface="Arial" panose="020B0604020202020204" pitchFamily="34" charset="0"/>
              <a:buChar char="•"/>
            </a:pPr>
            <a:r>
              <a:rPr lang="en-GB" sz="1400" dirty="0" smtClean="0">
                <a:solidFill>
                  <a:schemeClr val="tx1">
                    <a:lumMod val="65000"/>
                    <a:lumOff val="35000"/>
                  </a:schemeClr>
                </a:solidFill>
              </a:rPr>
              <a:t>The Mapping tool can only be accessed if logged in as a Subscriber. The tool can only be accessed by using Internet Explorer as the browser. </a:t>
            </a:r>
          </a:p>
          <a:p>
            <a:pPr marL="285750" indent="-285750">
              <a:buFont typeface="Arial" panose="020B0604020202020204" pitchFamily="34" charset="0"/>
              <a:buChar char="•"/>
            </a:pPr>
            <a:endParaRPr lang="en-GB" sz="1400" dirty="0">
              <a:solidFill>
                <a:schemeClr val="tx1">
                  <a:lumMod val="65000"/>
                  <a:lumOff val="35000"/>
                </a:schemeClr>
              </a:solidFill>
            </a:endParaRPr>
          </a:p>
          <a:p>
            <a:pPr marL="285750" indent="-285750">
              <a:buFont typeface="Arial" panose="020B0604020202020204" pitchFamily="34" charset="0"/>
              <a:buChar char="•"/>
            </a:pPr>
            <a:r>
              <a:rPr lang="en-GB" sz="1400" dirty="0" smtClean="0">
                <a:solidFill>
                  <a:schemeClr val="tx1">
                    <a:lumMod val="65000"/>
                    <a:lumOff val="35000"/>
                  </a:schemeClr>
                </a:solidFill>
              </a:rPr>
              <a:t>Up to 5 Stations at a time can be selected. The TSA Maps are then generated and any overlaps highlighted. Overlays such as Towns, Cities, Roads, Postcode Sectors (hover over the postcode sector to display) can be selected and the Maps copied. </a:t>
            </a:r>
            <a:endParaRPr lang="en-GB" sz="1400" dirty="0">
              <a:solidFill>
                <a:schemeClr val="tx1">
                  <a:lumMod val="65000"/>
                  <a:lumOff val="35000"/>
                </a:schemeClr>
              </a:solidFill>
            </a:endParaRPr>
          </a:p>
        </p:txBody>
      </p:sp>
    </p:spTree>
    <p:extLst>
      <p:ext uri="{BB962C8B-B14F-4D97-AF65-F5344CB8AC3E}">
        <p14:creationId xmlns:p14="http://schemas.microsoft.com/office/powerpoint/2010/main" val="3900974854"/>
      </p:ext>
    </p:extLst>
  </p:cSld>
  <p:clrMapOvr>
    <a:masterClrMapping/>
  </p:clrMapOvr>
  <p:transition/>
  <p:timing>
    <p:tnLst>
      <p:par>
        <p:cTn id="1" dur="indefinite" restart="never" nodeType="tmRoot"/>
      </p:par>
    </p:tnLst>
  </p:timing>
</p:sld>
</file>

<file path=ppt/theme/theme1.xml><?xml version="1.0" encoding="utf-8"?>
<a:theme xmlns:a="http://schemas.openxmlformats.org/drawingml/2006/main" name="Office Theme">
  <a:themeElements>
    <a:clrScheme name="Rajar colours">
      <a:dk1>
        <a:sysClr val="windowText" lastClr="000000"/>
      </a:dk1>
      <a:lt1>
        <a:sysClr val="window" lastClr="FFFFFF"/>
      </a:lt1>
      <a:dk2>
        <a:srgbClr val="000000"/>
      </a:dk2>
      <a:lt2>
        <a:srgbClr val="EEECE1"/>
      </a:lt2>
      <a:accent1>
        <a:srgbClr val="8E9300"/>
      </a:accent1>
      <a:accent2>
        <a:srgbClr val="005E6E"/>
      </a:accent2>
      <a:accent3>
        <a:srgbClr val="662046"/>
      </a:accent3>
      <a:accent4>
        <a:srgbClr val="515E6F"/>
      </a:accent4>
      <a:accent5>
        <a:srgbClr val="000000"/>
      </a:accent5>
      <a:accent6>
        <a:srgbClr val="FFFFFF"/>
      </a:accent6>
      <a:hlink>
        <a:srgbClr val="FF3C24"/>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527</TotalTime>
  <Words>1155</Words>
  <Application>Microsoft Office PowerPoint</Application>
  <PresentationFormat>On-screen Show (4:3)</PresentationFormat>
  <Paragraphs>91</Paragraphs>
  <Slides>12</Slides>
  <Notes>0</Notes>
  <HiddenSlides>0</HiddenSlides>
  <MMClips>0</MMClips>
  <ScaleCrop>false</ScaleCrop>
  <HeadingPairs>
    <vt:vector size="4" baseType="variant">
      <vt:variant>
        <vt:lpstr>Theme</vt:lpstr>
      </vt:variant>
      <vt:variant>
        <vt:i4>1</vt:i4>
      </vt:variant>
      <vt:variant>
        <vt:lpstr>Slide Titles</vt:lpstr>
      </vt:variant>
      <vt:variant>
        <vt:i4>12</vt:i4>
      </vt:variant>
    </vt:vector>
  </HeadingPairs>
  <TitlesOfParts>
    <vt:vector size="13" baseType="lpstr">
      <vt:lpstr>Office Theme</vt:lpstr>
      <vt:lpstr>   RAJAR Website Training Manual</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Carnegie Orr</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Shoei</dc:creator>
  <cp:lastModifiedBy>Lyndsay Ferrigan</cp:lastModifiedBy>
  <cp:revision>45</cp:revision>
  <dcterms:created xsi:type="dcterms:W3CDTF">2011-10-13T09:51:18Z</dcterms:created>
  <dcterms:modified xsi:type="dcterms:W3CDTF">2014-04-14T11:26:30Z</dcterms:modified>
</cp:coreProperties>
</file>